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_rels/theme10.xml.rels" ContentType="application/vnd.openxmlformats-package.relationships+xml"/>
  <Override PartName="/ppt/theme/_rels/theme1.xml.rels" ContentType="application/vnd.openxmlformats-package.relationships+xml"/>
  <Override PartName="/ppt/theme/_rels/theme9.xml.rels" ContentType="application/vnd.openxmlformats-package.relationships+xml"/>
  <Override PartName="/ppt/theme/_rels/theme8.xml.rels" ContentType="application/vnd.openxmlformats-package.relationships+xml"/>
  <Override PartName="/ppt/theme/_rels/theme7.xml.rels" ContentType="application/vnd.openxmlformats-package.relationships+xml"/>
  <Override PartName="/ppt/theme/_rels/theme6.xml.rels" ContentType="application/vnd.openxmlformats-package.relationships+xml"/>
  <Override PartName="/ppt/theme/_rels/theme5.xml.rels" ContentType="application/vnd.openxmlformats-package.relationships+xml"/>
  <Override PartName="/ppt/theme/_rels/theme4.xml.rels" ContentType="application/vnd.openxmlformats-package.relationships+xml"/>
  <Override PartName="/ppt/theme/_rels/theme3.xml.rels" ContentType="application/vnd.openxmlformats-package.relationships+xml"/>
  <Override PartName="/ppt/theme/_rels/theme2.xml.rels" ContentType="application/vnd.openxmlformats-package.relationships+xml"/>
  <Override PartName="/ppt/theme/_rels/theme11.xml.rels" ContentType="application/vnd.openxmlformats-package.relationships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_rels/presentation.xml.rels" ContentType="application/vnd.openxmlformats-package.relationships+xml"/>
  <Override PartName="/ppt/media/image29.png" ContentType="image/png"/>
  <Override PartName="/ppt/media/image16.svg" ContentType="image/svg"/>
  <Override PartName="/ppt/media/image28.png" ContentType="image/png"/>
  <Override PartName="/ppt/media/image7.jpeg" ContentType="image/jpeg"/>
  <Override PartName="/ppt/media/image27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8.svg" ContentType="image/svg"/>
  <Override PartName="/ppt/media/image1.jpeg" ContentType="image/jpeg"/>
  <Override PartName="/ppt/media/image47.png" ContentType="image/png"/>
  <Override PartName="/ppt/media/image26.svg" ContentType="image/svg"/>
  <Override PartName="/ppt/media/image39.png" ContentType="image/png"/>
  <Override PartName="/ppt/media/image15.png" ContentType="image/png"/>
  <Override PartName="/ppt/media/image6.png" ContentType="image/png"/>
  <Override PartName="/ppt/media/image38.png" ContentType="image/png"/>
  <Override PartName="/ppt/media/image9.png" ContentType="image/png"/>
  <Override PartName="/ppt/media/image10.jpeg" ContentType="image/jpeg"/>
  <Override PartName="/ppt/media/image42.png" ContentType="image/png"/>
  <Override PartName="/ppt/media/image20.png" ContentType="image/png"/>
  <Override PartName="/ppt/media/image2.jpeg" ContentType="image/jpeg"/>
  <Override PartName="/ppt/media/image30.png" ContentType="image/png"/>
  <Override PartName="/ppt/media/image40.png" ContentType="image/png"/>
  <Override PartName="/ppt/media/image41.png" ContentType="image/png"/>
  <Override PartName="/ppt/media/image31.png" ContentType="image/png"/>
  <Override PartName="/ppt/media/image43.png" ContentType="image/png"/>
  <Override PartName="/ppt/media/image32.png" ContentType="image/png"/>
  <Override PartName="/ppt/media/image44.png" ContentType="image/png"/>
  <Override PartName="/ppt/media/image33.png" ContentType="image/png"/>
  <Override PartName="/ppt/media/image45.png" ContentType="image/png"/>
  <Override PartName="/ppt/media/image34.png" ContentType="image/png"/>
  <Override PartName="/ppt/media/image46.png" ContentType="image/png"/>
  <Override PartName="/ppt/media/image37.svg" ContentType="image/svg"/>
  <Override PartName="/ppt/media/image13.png" ContentType="image/png"/>
  <Override PartName="/ppt/media/image11.png" ContentType="image/png"/>
  <Override PartName="/ppt/media/image48.png" ContentType="image/png"/>
  <Override PartName="/ppt/media/image4.png" ContentType="image/png"/>
  <Override PartName="/ppt/media/image36.png" ContentType="image/png"/>
  <Override PartName="/ppt/media/image12.png" ContentType="image/png"/>
  <Override PartName="/ppt/media/image3.png" ContentType="image/png"/>
  <Override PartName="/ppt/media/image35.png" ContentType="image/png"/>
  <Override PartName="/ppt/media/image8.png" ContentType="image/png"/>
  <Override PartName="/ppt/media/image17.png" ContentType="image/png"/>
  <Override PartName="/ppt/media/image5.png" ContentType="image/png"/>
  <Override PartName="/ppt/media/image14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7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_rels/notesSlide1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9" r:id="rId6"/>
    <p:sldMasterId id="2147483661" r:id="rId7"/>
    <p:sldMasterId id="2147483663" r:id="rId8"/>
    <p:sldMasterId id="2147483665" r:id="rId9"/>
    <p:sldMasterId id="2147483667" r:id="rId10"/>
    <p:sldMasterId id="2147483669" r:id="rId11"/>
    <p:sldMasterId id="2147483671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</p:sldIdLst>
  <p:sldSz cx="9906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de-DE" sz="1800" strike="noStrike" u="none">
                <a:solidFill>
                  <a:schemeClr val="dk1"/>
                </a:solidFill>
                <a:uFillTx/>
                <a:latin typeface="Tw Cen MT"/>
              </a:rPr>
              <a:t>Click to move the slide</a:t>
            </a:r>
            <a:endParaRPr b="0" lang="de-DE" sz="1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E125680E-8EDC-42F4-A124-A8FF7D00A0FF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ldImg"/>
          </p:nvPr>
        </p:nvSpPr>
        <p:spPr>
          <a:xfrm>
            <a:off x="1200240" y="1143000"/>
            <a:ext cx="4457520" cy="3085920"/>
          </a:xfrm>
          <a:prstGeom prst="rect">
            <a:avLst/>
          </a:prstGeom>
          <a:ln w="0">
            <a:noFill/>
          </a:ln>
        </p:spPr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de-DE" sz="12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51C76097-E97A-442E-BD92-94285B44363B}" type="slidenum">
              <a:rPr b="0" lang="de-DE" sz="12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ldImg"/>
          </p:nvPr>
        </p:nvSpPr>
        <p:spPr>
          <a:xfrm>
            <a:off x="1200240" y="1143000"/>
            <a:ext cx="4457520" cy="3085920"/>
          </a:xfrm>
          <a:prstGeom prst="rect">
            <a:avLst/>
          </a:prstGeom>
          <a:ln w="0">
            <a:noFill/>
          </a:ln>
        </p:spPr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- Potentially show this with a real SPARQL query in: </a:t>
            </a:r>
            <a:r>
              <a:rPr b="1" lang="en-US" sz="2000" strike="noStrike" u="none">
                <a:solidFill>
                  <a:srgbClr val="0070c0"/>
                </a:solidFill>
                <a:uFillTx/>
                <a:latin typeface="Arial"/>
              </a:rPr>
              <a:t>https://query.wikidata.org/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de-DE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0BC526D-B30F-4A58-9414-98898153781F}" type="slidenum">
              <a:rPr b="0" lang="de-DE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ldImg"/>
          </p:nvPr>
        </p:nvSpPr>
        <p:spPr>
          <a:xfrm>
            <a:off x="1200240" y="1143000"/>
            <a:ext cx="4457520" cy="3085920"/>
          </a:xfrm>
          <a:prstGeom prst="rect">
            <a:avLst/>
          </a:prstGeom>
          <a:ln w="0">
            <a:noFill/>
          </a:ln>
        </p:spPr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- This enables similarity search of Nodes in respect to their property "abstract". 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- This method currently is not used actively as the similarity between company descriptions (i.e. "abstracts") does not make sense in our opinion. 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- But it could make sense to do similarity search in the future if other text properties of the ESG data need to be compared.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de-DE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A760E1B-01D9-445F-B62B-1D851B6746B2}" type="slidenum">
              <a:rPr b="0" lang="de-DE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ldImg"/>
          </p:nvPr>
        </p:nvSpPr>
        <p:spPr>
          <a:xfrm>
            <a:off x="1200240" y="1143000"/>
            <a:ext cx="4457520" cy="3085920"/>
          </a:xfrm>
          <a:prstGeom prst="rect">
            <a:avLst/>
          </a:prstGeom>
          <a:ln w="0">
            <a:noFill/>
          </a:ln>
        </p:spPr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- OpenAI API key required as described in the documentation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de-DE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A860589-D7EA-46DE-886F-3C6A85C16966}" type="slidenum">
              <a:rPr b="0" lang="de-DE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Img"/>
          </p:nvPr>
        </p:nvSpPr>
        <p:spPr>
          <a:xfrm>
            <a:off x="1200240" y="1143000"/>
            <a:ext cx="4457520" cy="3085920"/>
          </a:xfrm>
          <a:prstGeom prst="rect">
            <a:avLst/>
          </a:prstGeom>
          <a:ln w="0">
            <a:noFill/>
          </a:ln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- Only 4 functions are shown here, but there are actually 6 of them!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de-DE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18DFC1E-068A-4FE1-9E09-6C1945ECDB2F}" type="slidenum">
              <a:rPr b="0" lang="de-DE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Img"/>
          </p:nvPr>
        </p:nvSpPr>
        <p:spPr>
          <a:xfrm>
            <a:off x="1200240" y="1143000"/>
            <a:ext cx="4457520" cy="308592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de-DE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FBAA1C9-F858-4AE0-830F-A7A8D61F1F42}" type="slidenum">
              <a:rPr b="0" lang="de-DE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ldImg"/>
          </p:nvPr>
        </p:nvSpPr>
        <p:spPr>
          <a:xfrm>
            <a:off x="1200240" y="1143000"/>
            <a:ext cx="4457520" cy="3085920"/>
          </a:xfrm>
          <a:prstGeom prst="rect">
            <a:avLst/>
          </a:prstGeom>
          <a:ln w="0">
            <a:noFill/>
          </a:ln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- We will not demonstrate this in a live demo as we already have done so in the first milestone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de-DE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4D397F8-CCD9-41D9-9B9A-98E003673C5A}" type="slidenum">
              <a:rPr b="0" lang="de-DE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1200240" y="1143000"/>
            <a:ext cx="4457520" cy="308592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de-DE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3B5D361-D3D6-4BDE-9027-EF95CA4849CA}" type="slidenum">
              <a:rPr b="0" lang="de-DE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Img"/>
          </p:nvPr>
        </p:nvSpPr>
        <p:spPr>
          <a:xfrm>
            <a:off x="1200240" y="1143000"/>
            <a:ext cx="4457520" cy="3085920"/>
          </a:xfrm>
          <a:prstGeom prst="rect">
            <a:avLst/>
          </a:prstGeom>
          <a:ln w="0">
            <a:noFill/>
          </a:ln>
        </p:spPr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- “&gt;21” means possible ALL datapoints that need to be reported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- If some data points do not fit under the existing Nodes, no problem: 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	</a:t>
            </a: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-&gt; Just rewrite the ontology and do some adjustment as explained in the documentation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de-DE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0E09AB1-D2C2-4070-8182-4ABE825D1CCD}" type="slidenum">
              <a:rPr b="0" lang="de-DE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Img"/>
          </p:nvPr>
        </p:nvSpPr>
        <p:spPr>
          <a:xfrm>
            <a:off x="1200240" y="1143000"/>
            <a:ext cx="4457520" cy="308592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- Explain this in detail as described in the documentation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de-DE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43090A6-DE28-4B53-8464-5FA2C903C9AD}" type="slidenum">
              <a:rPr b="0" lang="de-DE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00960" y="293040"/>
            <a:ext cx="932580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300960" y="1390680"/>
            <a:ext cx="9325800" cy="49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215F908-E218-4A1E-9EA9-700F892E4DB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CC73E103-2101-431D-B0A9-F21804ECD38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00960" y="293040"/>
            <a:ext cx="932580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B5A6B3AB-F9C4-4C89-BB25-AE1CFE700C1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F7E1B217-7295-42E7-9DCD-C1CB06D4F3B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F45239ED-99FE-4337-9D9B-760DCEDF4D5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FD6B4CA5-69F0-4ABA-9095-C631F1F4741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25B6D58-67C3-4A9A-8473-CA002C488C9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E2F38EE-2112-4D64-9D65-B099C3B6F43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A27C815-598C-4921-8CEC-226EB16FEAD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53C116C-3CEE-4CFB-B290-691B47D92BE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00960" y="293040"/>
            <a:ext cx="932580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subTitle"/>
          </p:nvPr>
        </p:nvSpPr>
        <p:spPr>
          <a:xfrm>
            <a:off x="300960" y="1390680"/>
            <a:ext cx="9325800" cy="49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C6D63A8-3DFC-465C-A25D-5B4DBF01D28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00960" y="293040"/>
            <a:ext cx="932580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300960" y="1390680"/>
            <a:ext cx="9325800" cy="49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de-DE" sz="22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5518A70-7A25-4328-AC98-2004F272514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132ED17-F0DC-46FE-B773-5C84330169B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00960" y="293040"/>
            <a:ext cx="9325800" cy="8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de-DE" sz="1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300960" y="1390680"/>
            <a:ext cx="4550760" cy="49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de-DE" sz="22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5079600" y="1390680"/>
            <a:ext cx="4550760" cy="491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de-DE" sz="22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AC468C81-E134-4F18-8889-1AD3D428E66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3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8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9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10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11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hteck 9"/>
          <p:cNvSpPr/>
          <p:nvPr/>
        </p:nvSpPr>
        <p:spPr>
          <a:xfrm>
            <a:off x="0" y="0"/>
            <a:ext cx="9905760" cy="45716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" name="Ellipse 5"/>
          <p:cNvSpPr/>
          <p:nvPr/>
        </p:nvSpPr>
        <p:spPr>
          <a:xfrm>
            <a:off x="0" y="0"/>
            <a:ext cx="9905760" cy="4571640"/>
          </a:xfrm>
          <a:custGeom>
            <a:avLst/>
            <a:gdLst>
              <a:gd name="textAreaLeft" fmla="*/ 0 w 9905760"/>
              <a:gd name="textAreaRight" fmla="*/ 9906120 w 9905760"/>
              <a:gd name="textAreaTop" fmla="*/ 0 h 4571640"/>
              <a:gd name="textAreaBottom" fmla="*/ 4572000 h 4571640"/>
            </a:gdLst>
            <a:ahLst/>
            <a:rect l="textAreaLeft" t="textAreaTop" r="textAreaRight" b="textAreaBottom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71520" y="4960080"/>
            <a:ext cx="6314760" cy="1462680"/>
          </a:xfrm>
          <a:prstGeom prst="rect">
            <a:avLst/>
          </a:prstGeom>
          <a:noFill/>
          <a:ln w="0">
            <a:noFill/>
          </a:ln>
        </p:spPr>
        <p:txBody>
          <a:bodyPr lIns="91440" rIns="90000" tIns="90000" bIns="0" anchor="ctr">
            <a:normAutofit/>
          </a:bodyPr>
          <a:p>
            <a:pPr indent="0" algn="r" defTabSz="914400">
              <a:lnSpc>
                <a:spcPct val="80000"/>
              </a:lnSpc>
              <a:buNone/>
            </a:pPr>
            <a:r>
              <a:rPr b="0" lang="de-DE" sz="5000" spc="201" strike="noStrike" u="none" cap="all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Mastertitelformat bearbeiten</a:t>
            </a:r>
            <a:endParaRPr b="0" lang="de-DE" sz="50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>
          <a:xfrm>
            <a:off x="293760" y="6470640"/>
            <a:ext cx="174996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&lt;date/time&gt;</a:t>
            </a:r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>
          <a:xfrm>
            <a:off x="3934800" y="6470640"/>
            <a:ext cx="479448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>
          <a:xfrm>
            <a:off x="8897400" y="6470640"/>
            <a:ext cx="71424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D92D8F9B-448E-469E-99B4-DC0ECE2343C7}" type="slidenum">
              <a: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cxnSp>
        <p:nvCxnSpPr>
          <p:cNvPr id="6" name="Gerader Verbinder 7"/>
          <p:cNvCxnSpPr/>
          <p:nvPr/>
        </p:nvCxnSpPr>
        <p:spPr>
          <a:xfrm flipV="1">
            <a:off x="6814080" y="5263920"/>
            <a:ext cx="360" cy="914760"/>
          </a:xfrm>
          <a:prstGeom prst="straightConnector1">
            <a:avLst/>
          </a:prstGeom>
          <a:ln w="19050">
            <a:solidFill>
              <a:srgbClr val="1cade4">
                <a:lumMod val="75000"/>
              </a:srgbClr>
            </a:solidFill>
            <a:round/>
          </a:ln>
        </p:spPr>
      </p:cxnSp>
      <p:sp>
        <p:nvSpPr>
          <p:cNvPr id="7" name="PlaceHolder 5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200" strike="noStrike" u="none">
                <a:solidFill>
                  <a:schemeClr val="dk1"/>
                </a:solidFill>
                <a:uFillTx/>
                <a:latin typeface="Tw Cen MT"/>
              </a:rPr>
              <a:t>Click to edit the outline text format</a:t>
            </a:r>
            <a:endParaRPr b="0" lang="de-DE" sz="22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400" strike="noStrike" u="none">
                <a:solidFill>
                  <a:schemeClr val="dk1"/>
                </a:solidFill>
                <a:uFillTx/>
                <a:latin typeface="Tw Cen MT"/>
              </a:rPr>
              <a:t>Second Outline Level</a:t>
            </a:r>
            <a:endParaRPr b="0" lang="de-DE" sz="14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trike="noStrike" u="none">
                <a:solidFill>
                  <a:schemeClr val="dk1"/>
                </a:solidFill>
                <a:uFillTx/>
                <a:latin typeface="Tw Cen MT"/>
              </a:rPr>
              <a:t>Third Outline Level</a:t>
            </a:r>
            <a:endParaRPr b="0" lang="de-DE" sz="14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400" strike="noStrike" u="none">
                <a:solidFill>
                  <a:schemeClr val="dk1"/>
                </a:solidFill>
                <a:uFillTx/>
                <a:latin typeface="Tw Cen MT"/>
              </a:rPr>
              <a:t>Fourth Outline Level</a:t>
            </a:r>
            <a:endParaRPr b="0" lang="de-DE" sz="14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Tw Cen MT"/>
              </a:rPr>
              <a:t>Fifth Outline Level</a:t>
            </a:r>
            <a:endParaRPr b="0" lang="de-DE" sz="20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Tw Cen MT"/>
              </a:rPr>
              <a:t>Sixth Outline Level</a:t>
            </a:r>
            <a:endParaRPr b="0" lang="de-DE" sz="20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Tw Cen MT"/>
              </a:rPr>
              <a:t>Seventh Outline Level</a:t>
            </a:r>
            <a:endParaRPr b="0" lang="de-DE" sz="20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1960" y="471600"/>
            <a:ext cx="3565800" cy="1737000"/>
          </a:xfrm>
          <a:prstGeom prst="rect">
            <a:avLst/>
          </a:prstGeom>
          <a:noFill/>
          <a:ln w="0">
            <a:noFill/>
          </a:ln>
        </p:spPr>
        <p:txBody>
          <a:bodyPr lIns="91440" rIns="90000" tIns="90000" bIns="0" anchor="ctr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de-DE" sz="4000" spc="99" strike="noStrike" u="none" cap="all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Mastertitelformat bearbeiten</a:t>
            </a:r>
            <a:endParaRPr b="0" lang="de-DE" sz="40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643280" y="822960"/>
            <a:ext cx="4613400" cy="5184360"/>
          </a:xfrm>
          <a:prstGeom prst="rect">
            <a:avLst/>
          </a:prstGeom>
          <a:noFill/>
          <a:ln w="0">
            <a:noFill/>
          </a:ln>
        </p:spPr>
        <p:txBody>
          <a:bodyPr lIns="180000" rIns="108000" tIns="108000" bIns="36000" anchor="t">
            <a:no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Tw Cen MT"/>
              <a:buChar char=" "/>
            </a:pPr>
            <a:r>
              <a:rPr b="0" lang="de-DE" sz="2400" strike="noStrike" u="none">
                <a:solidFill>
                  <a:schemeClr val="dk1"/>
                </a:solidFill>
                <a:uFillTx/>
                <a:latin typeface="Tw Cen MT"/>
              </a:rPr>
              <a:t>Mastertextformat bearbeiten</a:t>
            </a:r>
            <a:endParaRPr b="0" lang="de-DE" sz="24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1" marL="26532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de-DE" sz="2000" strike="noStrike" u="none">
                <a:solidFill>
                  <a:schemeClr val="dk1"/>
                </a:solidFill>
                <a:uFillTx/>
                <a:latin typeface="Tw Cen MT"/>
              </a:rPr>
              <a:t>Zweite Ebene</a:t>
            </a:r>
            <a:endParaRPr b="0" lang="de-DE" sz="20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2" marL="44820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de-DE" sz="1600" strike="noStrike" u="none">
                <a:solidFill>
                  <a:schemeClr val="dk1"/>
                </a:solidFill>
                <a:uFillTx/>
                <a:latin typeface="Tw Cen MT"/>
              </a:rPr>
              <a:t>Dritte Ebene</a:t>
            </a:r>
            <a:endParaRPr b="0" lang="de-DE" sz="16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3" marL="59436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de-DE" sz="1600" strike="noStrike" u="none">
                <a:solidFill>
                  <a:schemeClr val="dk1"/>
                </a:solidFill>
                <a:uFillTx/>
                <a:latin typeface="Tw Cen MT"/>
              </a:rPr>
              <a:t>Vierte Ebene</a:t>
            </a:r>
            <a:endParaRPr b="0" lang="de-DE" sz="16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4" marL="77724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de-DE" sz="1600" strike="noStrike" u="none">
                <a:solidFill>
                  <a:schemeClr val="dk1"/>
                </a:solidFill>
                <a:uFillTx/>
                <a:latin typeface="Tw Cen MT"/>
              </a:rPr>
              <a:t>Fünfte Ebene</a:t>
            </a:r>
            <a:endParaRPr b="0" lang="de-DE" sz="16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831960" y="2257560"/>
            <a:ext cx="3565800" cy="3762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108000" bIns="36000" anchor="t">
            <a:normAutofit/>
          </a:bodyPr>
          <a:p>
            <a:pPr indent="0" defTabSz="914400">
              <a:lnSpc>
                <a:spcPct val="108000"/>
              </a:lnSpc>
              <a:spcBef>
                <a:spcPts val="601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de-DE" sz="1600" strike="noStrike" u="none">
                <a:solidFill>
                  <a:schemeClr val="dk1"/>
                </a:solidFill>
                <a:uFillTx/>
                <a:latin typeface="Tw Cen MT"/>
              </a:rPr>
              <a:t>Mastertextformat bearbeiten</a:t>
            </a:r>
            <a:endParaRPr b="0" lang="de-DE" sz="16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dt" idx="28"/>
          </p:nvPr>
        </p:nvSpPr>
        <p:spPr>
          <a:xfrm>
            <a:off x="293760" y="6470640"/>
            <a:ext cx="174996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&lt;date/time&gt;</a:t>
            </a:r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ftr" idx="29"/>
          </p:nvPr>
        </p:nvSpPr>
        <p:spPr>
          <a:xfrm>
            <a:off x="3934800" y="6470640"/>
            <a:ext cx="479448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8" name="PlaceHolder 6"/>
          <p:cNvSpPr>
            <a:spLocks noGrp="1"/>
          </p:cNvSpPr>
          <p:nvPr>
            <p:ph type="sldNum" idx="30"/>
          </p:nvPr>
        </p:nvSpPr>
        <p:spPr>
          <a:xfrm>
            <a:off x="8897400" y="6470640"/>
            <a:ext cx="71424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7BD8C394-086F-404D-B549-C694B3D42154}" type="slidenum">
              <a: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71520" y="4960080"/>
            <a:ext cx="6314760" cy="1462680"/>
          </a:xfrm>
          <a:prstGeom prst="rect">
            <a:avLst/>
          </a:prstGeom>
          <a:noFill/>
          <a:ln w="0">
            <a:noFill/>
          </a:ln>
        </p:spPr>
        <p:txBody>
          <a:bodyPr lIns="91440" rIns="90000" tIns="90000" bIns="0" anchor="ctr">
            <a:normAutofit/>
          </a:bodyPr>
          <a:p>
            <a:pPr indent="0" algn="r" defTabSz="914400">
              <a:lnSpc>
                <a:spcPct val="80000"/>
              </a:lnSpc>
              <a:buNone/>
            </a:pPr>
            <a:r>
              <a:rPr b="0" lang="de-DE" sz="5000" spc="201" strike="noStrike" u="none" cap="all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Mastertitelformat bearbeiten</a:t>
            </a:r>
            <a:endParaRPr b="0" lang="de-DE" sz="50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9903240" cy="45716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noFill/>
          </a:ln>
        </p:spPr>
        <p:txBody>
          <a:bodyPr lIns="457200" rIns="45720" tIns="36576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3200" strike="noStrike" u="none">
                <a:solidFill>
                  <a:schemeClr val="dk1"/>
                </a:solidFill>
                <a:uFillTx/>
                <a:latin typeface="Tw Cen MT"/>
              </a:rPr>
              <a:t>Bild durch Klicken auf Symbol hinzufügen</a:t>
            </a:r>
            <a:endParaRPr b="0" lang="de-DE" sz="32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996240" y="4960080"/>
            <a:ext cx="2599920" cy="1462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108000" bIns="36000" anchor="ctr">
            <a:normAutofit/>
          </a:bodyPr>
          <a:p>
            <a:pPr indent="0" defTabSz="914400">
              <a:lnSpc>
                <a:spcPct val="100000"/>
              </a:lnSpc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de-DE" sz="18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"/>
              </a:rPr>
              <a:t>Mastertextformat bearbeiten</a:t>
            </a:r>
            <a:endParaRPr b="0" lang="de-DE" sz="1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dt" idx="31"/>
          </p:nvPr>
        </p:nvSpPr>
        <p:spPr>
          <a:xfrm>
            <a:off x="293760" y="6470640"/>
            <a:ext cx="174996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&lt;date/time&gt;</a:t>
            </a:r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ftr" idx="32"/>
          </p:nvPr>
        </p:nvSpPr>
        <p:spPr>
          <a:xfrm>
            <a:off x="3934800" y="6470640"/>
            <a:ext cx="479448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sldNum" idx="33"/>
          </p:nvPr>
        </p:nvSpPr>
        <p:spPr>
          <a:xfrm>
            <a:off x="8897400" y="6470640"/>
            <a:ext cx="71424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866D518D-7CB8-4F98-A229-246B2F9ECB1E}" type="slidenum">
              <a: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cxnSp>
        <p:nvCxnSpPr>
          <p:cNvPr id="75" name="Gerader Verbinder 7"/>
          <p:cNvCxnSpPr/>
          <p:nvPr/>
        </p:nvCxnSpPr>
        <p:spPr>
          <a:xfrm flipV="1">
            <a:off x="6814080" y="5263920"/>
            <a:ext cx="360" cy="914760"/>
          </a:xfrm>
          <a:prstGeom prst="straightConnector1">
            <a:avLst/>
          </a:prstGeom>
          <a:ln w="19050">
            <a:solidFill>
              <a:srgbClr val="1cade4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92680" y="288000"/>
            <a:ext cx="9318960" cy="899640"/>
          </a:xfrm>
          <a:prstGeom prst="rect">
            <a:avLst/>
          </a:prstGeom>
          <a:noFill/>
          <a:ln w="0">
            <a:noFill/>
          </a:ln>
        </p:spPr>
        <p:txBody>
          <a:bodyPr lIns="91440" rIns="90000" tIns="90000" bIns="0" anchor="ctr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de-DE" sz="4800" spc="99" strike="noStrike" u="none" cap="all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Mastertitelformat bearbeiten</a:t>
            </a:r>
            <a:endParaRPr b="0" lang="de-DE" sz="4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292680" y="1314360"/>
            <a:ext cx="9318960" cy="4994640"/>
          </a:xfrm>
          <a:prstGeom prst="rect">
            <a:avLst/>
          </a:prstGeom>
          <a:noFill/>
          <a:ln w="0">
            <a:noFill/>
          </a:ln>
        </p:spPr>
        <p:txBody>
          <a:bodyPr lIns="180000" rIns="108000" tIns="108000" bIns="36000" anchor="t" vert="eaVert">
            <a:no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Tw Cen MT"/>
              <a:buChar char=" "/>
            </a:pPr>
            <a:r>
              <a:rPr b="0" lang="de-DE" sz="2200" strike="noStrike" u="none">
                <a:solidFill>
                  <a:schemeClr val="dk1"/>
                </a:solidFill>
                <a:uFillTx/>
                <a:latin typeface="Tw Cen MT"/>
              </a:rPr>
              <a:t>Mastertextformat bearbeiten</a:t>
            </a:r>
            <a:endParaRPr b="0" lang="de-DE" sz="22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1" marL="26532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Tw Cen MT"/>
              </a:rPr>
              <a:t>Zweite Ebene</a:t>
            </a:r>
            <a:endParaRPr b="0" lang="de-DE" sz="18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2" marL="44820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de-DE" sz="1400" strike="noStrike" u="none">
                <a:solidFill>
                  <a:schemeClr val="dk1"/>
                </a:solidFill>
                <a:uFillTx/>
                <a:latin typeface="Tw Cen MT"/>
              </a:rPr>
              <a:t>Dritte Ebene</a:t>
            </a:r>
            <a:endParaRPr b="0" lang="de-DE" sz="14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3" marL="59436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de-DE" sz="1400" strike="noStrike" u="none">
                <a:solidFill>
                  <a:schemeClr val="dk1"/>
                </a:solidFill>
                <a:uFillTx/>
                <a:latin typeface="Tw Cen MT"/>
              </a:rPr>
              <a:t>Vierte Ebene</a:t>
            </a:r>
            <a:endParaRPr b="0" lang="de-DE" sz="14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4" marL="77724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de-DE" sz="1400" strike="noStrike" u="none">
                <a:solidFill>
                  <a:schemeClr val="dk1"/>
                </a:solidFill>
                <a:uFillTx/>
                <a:latin typeface="Tw Cen MT"/>
              </a:rPr>
              <a:t>Fünfte Ebene</a:t>
            </a:r>
            <a:endParaRPr b="0" lang="de-DE" sz="14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4"/>
          </p:nvPr>
        </p:nvSpPr>
        <p:spPr>
          <a:xfrm>
            <a:off x="293760" y="6470640"/>
            <a:ext cx="174996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 </a:t>
            </a:r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ftr" idx="5"/>
          </p:nvPr>
        </p:nvSpPr>
        <p:spPr>
          <a:xfrm>
            <a:off x="3934800" y="6470640"/>
            <a:ext cx="479448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" name="PlaceHolder 5"/>
          <p:cNvSpPr>
            <a:spLocks noGrp="1"/>
          </p:cNvSpPr>
          <p:nvPr>
            <p:ph type="sldNum" idx="6"/>
          </p:nvPr>
        </p:nvSpPr>
        <p:spPr>
          <a:xfrm>
            <a:off x="8897400" y="6470640"/>
            <a:ext cx="71424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A1CAC244-1C79-42E3-B73E-350532B909BA}" type="slidenum">
              <a: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1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089120" y="762120"/>
            <a:ext cx="2135520" cy="540972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91440" bIns="91440" anchor="ctr" vert="eaVert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de-DE" sz="4800" spc="99" strike="noStrike" u="none" cap="all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Mastertitelformat bearbeiten</a:t>
            </a:r>
            <a:endParaRPr b="0" lang="de-DE" sz="4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04960" y="762120"/>
            <a:ext cx="6159960" cy="5409720"/>
          </a:xfrm>
          <a:prstGeom prst="rect">
            <a:avLst/>
          </a:prstGeom>
          <a:noFill/>
          <a:ln w="0">
            <a:noFill/>
          </a:ln>
        </p:spPr>
        <p:txBody>
          <a:bodyPr lIns="180000" rIns="108000" tIns="108000" bIns="36000" anchor="t" vert="eaVert">
            <a:no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Tw Cen MT"/>
              <a:buChar char=" "/>
            </a:pPr>
            <a:r>
              <a:rPr b="0" lang="de-DE" sz="2200" strike="noStrike" u="none">
                <a:solidFill>
                  <a:schemeClr val="dk1"/>
                </a:solidFill>
                <a:uFillTx/>
                <a:latin typeface="Tw Cen MT"/>
              </a:rPr>
              <a:t>Mastertextformat bearbeiten</a:t>
            </a:r>
            <a:endParaRPr b="0" lang="de-DE" sz="22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1" marL="26532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Tw Cen MT"/>
              </a:rPr>
              <a:t>Zweite Ebene</a:t>
            </a:r>
            <a:endParaRPr b="0" lang="de-DE" sz="18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2" marL="44820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de-DE" sz="1400" strike="noStrike" u="none">
                <a:solidFill>
                  <a:schemeClr val="dk1"/>
                </a:solidFill>
                <a:uFillTx/>
                <a:latin typeface="Tw Cen MT"/>
              </a:rPr>
              <a:t>Dritte Ebene</a:t>
            </a:r>
            <a:endParaRPr b="0" lang="de-DE" sz="14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3" marL="59436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de-DE" sz="1400" strike="noStrike" u="none">
                <a:solidFill>
                  <a:schemeClr val="dk1"/>
                </a:solidFill>
                <a:uFillTx/>
                <a:latin typeface="Tw Cen MT"/>
              </a:rPr>
              <a:t>Vierte Ebene</a:t>
            </a:r>
            <a:endParaRPr b="0" lang="de-DE" sz="14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4" marL="77724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de-DE" sz="1400" strike="noStrike" u="none">
                <a:solidFill>
                  <a:schemeClr val="dk1"/>
                </a:solidFill>
                <a:uFillTx/>
                <a:latin typeface="Tw Cen MT"/>
              </a:rPr>
              <a:t>Fünfte Ebene</a:t>
            </a:r>
            <a:endParaRPr b="0" lang="de-DE" sz="14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dt" idx="7"/>
          </p:nvPr>
        </p:nvSpPr>
        <p:spPr>
          <a:xfrm>
            <a:off x="293760" y="6470640"/>
            <a:ext cx="174996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 </a:t>
            </a:r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ftr" idx="8"/>
          </p:nvPr>
        </p:nvSpPr>
        <p:spPr>
          <a:xfrm>
            <a:off x="3934800" y="6470640"/>
            <a:ext cx="479448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sldNum" idx="9"/>
          </p:nvPr>
        </p:nvSpPr>
        <p:spPr>
          <a:xfrm>
            <a:off x="8897400" y="6470640"/>
            <a:ext cx="71424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29A01191-2700-46AA-BC8D-EEFE98FF08A3}" type="slidenum">
              <a: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1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cxnSp>
        <p:nvCxnSpPr>
          <p:cNvPr id="20" name="Gerader Verbinder 6"/>
          <p:cNvCxnSpPr/>
          <p:nvPr/>
        </p:nvCxnSpPr>
        <p:spPr>
          <a:xfrm>
            <a:off x="7800840" y="516240"/>
            <a:ext cx="743400" cy="360"/>
          </a:xfrm>
          <a:prstGeom prst="straightConnector1">
            <a:avLst/>
          </a:prstGeom>
          <a:ln w="19050">
            <a:solidFill>
              <a:srgbClr val="1cade4"/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00960" y="293040"/>
            <a:ext cx="9325800" cy="899640"/>
          </a:xfrm>
          <a:prstGeom prst="rect">
            <a:avLst/>
          </a:prstGeom>
          <a:noFill/>
          <a:ln w="0">
            <a:noFill/>
          </a:ln>
        </p:spPr>
        <p:txBody>
          <a:bodyPr lIns="91440" rIns="90000" tIns="90000" bIns="0" anchor="ctr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de-DE" sz="4800" spc="99" strike="noStrike" u="none" cap="all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Mastertitelformat bearbeiten</a:t>
            </a:r>
            <a:endParaRPr b="0" lang="de-DE" sz="4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300960" y="1390680"/>
            <a:ext cx="9325800" cy="4918320"/>
          </a:xfrm>
          <a:prstGeom prst="rect">
            <a:avLst/>
          </a:prstGeom>
          <a:noFill/>
          <a:ln w="0">
            <a:noFill/>
          </a:ln>
        </p:spPr>
        <p:txBody>
          <a:bodyPr lIns="180000" rIns="180000" tIns="180000" bIns="36000" anchor="t">
            <a:no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Tw Cen MT"/>
              <a:buChar char=" "/>
            </a:pPr>
            <a:r>
              <a:rPr b="0" lang="de-DE" sz="2200" strike="noStrike" u="none">
                <a:solidFill>
                  <a:schemeClr val="dk1"/>
                </a:solidFill>
                <a:uFillTx/>
                <a:latin typeface="Tw Cen MT"/>
              </a:rPr>
              <a:t>Mastertextformat bearbeiten</a:t>
            </a:r>
            <a:endParaRPr b="0" lang="de-DE" sz="22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1" marL="26532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Tw Cen MT"/>
              </a:rPr>
              <a:t>Zweite Ebene</a:t>
            </a:r>
            <a:endParaRPr b="0" lang="de-DE" sz="18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2" marL="44820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de-DE" sz="1400" strike="noStrike" u="none">
                <a:solidFill>
                  <a:schemeClr val="dk1"/>
                </a:solidFill>
                <a:uFillTx/>
                <a:latin typeface="Tw Cen MT"/>
              </a:rPr>
              <a:t>Dritte Ebene</a:t>
            </a:r>
            <a:endParaRPr b="0" lang="de-DE" sz="14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3" marL="59436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de-DE" sz="1400" strike="noStrike" u="none">
                <a:solidFill>
                  <a:schemeClr val="dk1"/>
                </a:solidFill>
                <a:uFillTx/>
                <a:latin typeface="Tw Cen MT"/>
              </a:rPr>
              <a:t>Vierte Ebene</a:t>
            </a:r>
            <a:endParaRPr b="0" lang="de-DE" sz="14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4" marL="77724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de-DE" sz="1400" strike="noStrike" u="none">
                <a:solidFill>
                  <a:schemeClr val="dk1"/>
                </a:solidFill>
                <a:uFillTx/>
                <a:latin typeface="Tw Cen MT"/>
              </a:rPr>
              <a:t>Fünfte Ebene</a:t>
            </a:r>
            <a:endParaRPr b="0" lang="de-DE" sz="14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10"/>
          </p:nvPr>
        </p:nvSpPr>
        <p:spPr>
          <a:xfrm>
            <a:off x="300960" y="6470640"/>
            <a:ext cx="174996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 </a:t>
            </a:r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ftr" idx="11"/>
          </p:nvPr>
        </p:nvSpPr>
        <p:spPr>
          <a:xfrm>
            <a:off x="3934800" y="6470640"/>
            <a:ext cx="479448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sldNum" idx="12"/>
          </p:nvPr>
        </p:nvSpPr>
        <p:spPr>
          <a:xfrm>
            <a:off x="8873640" y="6470640"/>
            <a:ext cx="75348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D9A6DB34-6A0F-4B57-990D-B9E15B3111C4}" type="slidenum">
              <a: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1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  <p:sldLayoutId id="2147483656" r:id="rId3"/>
    <p:sldLayoutId id="2147483657" r:id="rId4"/>
    <p:sldLayoutId id="2147483658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8"/>
          <p:cNvSpPr/>
          <p:nvPr/>
        </p:nvSpPr>
        <p:spPr>
          <a:xfrm>
            <a:off x="0" y="0"/>
            <a:ext cx="9905760" cy="457164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1" name="Ellipse 5"/>
          <p:cNvSpPr/>
          <p:nvPr/>
        </p:nvSpPr>
        <p:spPr>
          <a:xfrm>
            <a:off x="0" y="0"/>
            <a:ext cx="9905760" cy="4571640"/>
          </a:xfrm>
          <a:custGeom>
            <a:avLst/>
            <a:gdLst>
              <a:gd name="textAreaLeft" fmla="*/ 0 w 9905760"/>
              <a:gd name="textAreaRight" fmla="*/ 9906120 w 9905760"/>
              <a:gd name="textAreaTop" fmla="*/ 0 h 4571640"/>
              <a:gd name="textAreaBottom" fmla="*/ 4572000 h 4571640"/>
            </a:gdLst>
            <a:ahLst/>
            <a:rect l="textAreaLeft" t="textAreaTop" r="textAreaRight" b="textAreaBottom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71520" y="4960080"/>
            <a:ext cx="6314760" cy="1462680"/>
          </a:xfrm>
          <a:prstGeom prst="rect">
            <a:avLst/>
          </a:prstGeom>
          <a:noFill/>
          <a:ln w="0">
            <a:noFill/>
          </a:ln>
        </p:spPr>
        <p:txBody>
          <a:bodyPr lIns="91440" rIns="90000" tIns="90000" bIns="0" anchor="ctr">
            <a:normAutofit/>
          </a:bodyPr>
          <a:p>
            <a:pPr indent="0" algn="r" defTabSz="914400">
              <a:lnSpc>
                <a:spcPct val="80000"/>
              </a:lnSpc>
              <a:buNone/>
            </a:pPr>
            <a:r>
              <a:rPr b="0" lang="de-DE" sz="5000" spc="201" strike="noStrike" u="none" cap="all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Mastertitelformat bearbeiten</a:t>
            </a:r>
            <a:endParaRPr b="0" lang="de-DE" sz="50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996240" y="4960080"/>
            <a:ext cx="2599920" cy="1462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108000" bIns="36000" anchor="ctr">
            <a:normAutofit/>
          </a:bodyPr>
          <a:p>
            <a:pPr indent="0" defTabSz="914400">
              <a:lnSpc>
                <a:spcPct val="100000"/>
              </a:lnSpc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de-DE" sz="18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"/>
              </a:rPr>
              <a:t>Mastertextformat bearbeiten</a:t>
            </a:r>
            <a:endParaRPr b="0" lang="de-DE" sz="1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dt" idx="13"/>
          </p:nvPr>
        </p:nvSpPr>
        <p:spPr>
          <a:xfrm>
            <a:off x="293760" y="6470640"/>
            <a:ext cx="174996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&lt;date/time&gt;</a:t>
            </a:r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ftr" idx="14"/>
          </p:nvPr>
        </p:nvSpPr>
        <p:spPr>
          <a:xfrm>
            <a:off x="3934800" y="6470640"/>
            <a:ext cx="479448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sldNum" idx="15"/>
          </p:nvPr>
        </p:nvSpPr>
        <p:spPr>
          <a:xfrm>
            <a:off x="8897400" y="6470640"/>
            <a:ext cx="71424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CCF20923-D6CA-4183-B024-9C09424043D4}" type="slidenum">
              <a: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cxnSp>
        <p:nvCxnSpPr>
          <p:cNvPr id="37" name="Gerader Verbinder 7"/>
          <p:cNvCxnSpPr/>
          <p:nvPr/>
        </p:nvCxnSpPr>
        <p:spPr>
          <a:xfrm flipV="1">
            <a:off x="6814080" y="5263920"/>
            <a:ext cx="360" cy="914760"/>
          </a:xfrm>
          <a:prstGeom prst="straightConnector1">
            <a:avLst/>
          </a:prstGeom>
          <a:ln w="19050">
            <a:solidFill>
              <a:srgbClr val="1cade4">
                <a:lumMod val="75000"/>
              </a:srgbClr>
            </a:solidFill>
            <a:round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1960" y="585360"/>
            <a:ext cx="7897320" cy="1499400"/>
          </a:xfrm>
          <a:prstGeom prst="rect">
            <a:avLst/>
          </a:prstGeom>
          <a:noFill/>
          <a:ln w="0">
            <a:noFill/>
          </a:ln>
        </p:spPr>
        <p:txBody>
          <a:bodyPr lIns="91440" rIns="90000" tIns="90000" bIns="0" anchor="ctr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de-DE" sz="4800" spc="99" strike="noStrike" u="none" cap="all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Mastertitelformat bearbeiten</a:t>
            </a:r>
            <a:endParaRPr b="0" lang="de-DE" sz="4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831960" y="2286000"/>
            <a:ext cx="3863160" cy="4023000"/>
          </a:xfrm>
          <a:prstGeom prst="rect">
            <a:avLst/>
          </a:prstGeom>
          <a:noFill/>
          <a:ln w="0">
            <a:noFill/>
          </a:ln>
        </p:spPr>
        <p:txBody>
          <a:bodyPr lIns="180000" rIns="108000" tIns="108000" bIns="36000" anchor="t">
            <a:no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Tw Cen MT"/>
              <a:buChar char=" "/>
            </a:pPr>
            <a:r>
              <a:rPr b="0" lang="de-DE" sz="2200" strike="noStrike" u="none">
                <a:solidFill>
                  <a:schemeClr val="dk1"/>
                </a:solidFill>
                <a:uFillTx/>
                <a:latin typeface="Tw Cen MT"/>
              </a:rPr>
              <a:t>Mastertextformat bearbeiten</a:t>
            </a:r>
            <a:endParaRPr b="0" lang="de-DE" sz="22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1" marL="26532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Tw Cen MT"/>
              </a:rPr>
              <a:t>Zweite Ebene</a:t>
            </a:r>
            <a:endParaRPr b="0" lang="de-DE" sz="18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2" marL="44820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de-DE" sz="1400" strike="noStrike" u="none">
                <a:solidFill>
                  <a:schemeClr val="dk1"/>
                </a:solidFill>
                <a:uFillTx/>
                <a:latin typeface="Tw Cen MT"/>
              </a:rPr>
              <a:t>Dritte Ebene</a:t>
            </a:r>
            <a:endParaRPr b="0" lang="de-DE" sz="14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3" marL="59436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de-DE" sz="1400" strike="noStrike" u="none">
                <a:solidFill>
                  <a:schemeClr val="dk1"/>
                </a:solidFill>
                <a:uFillTx/>
                <a:latin typeface="Tw Cen MT"/>
              </a:rPr>
              <a:t>Vierte Ebene</a:t>
            </a:r>
            <a:endParaRPr b="0" lang="de-DE" sz="14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4" marL="77724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de-DE" sz="1400" strike="noStrike" u="none">
                <a:solidFill>
                  <a:schemeClr val="dk1"/>
                </a:solidFill>
                <a:uFillTx/>
                <a:latin typeface="Tw Cen MT"/>
              </a:rPr>
              <a:t>Fünfte Ebene</a:t>
            </a:r>
            <a:endParaRPr b="0" lang="de-DE" sz="14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866480" y="2286000"/>
            <a:ext cx="3863160" cy="4023000"/>
          </a:xfrm>
          <a:prstGeom prst="rect">
            <a:avLst/>
          </a:prstGeom>
          <a:noFill/>
          <a:ln w="0">
            <a:noFill/>
          </a:ln>
        </p:spPr>
        <p:txBody>
          <a:bodyPr lIns="180000" rIns="108000" tIns="108000" bIns="36000" anchor="t">
            <a:no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Tw Cen MT"/>
              <a:buChar char=" "/>
            </a:pPr>
            <a:r>
              <a:rPr b="0" lang="de-DE" sz="2200" strike="noStrike" u="none">
                <a:solidFill>
                  <a:schemeClr val="dk1"/>
                </a:solidFill>
                <a:uFillTx/>
                <a:latin typeface="Tw Cen MT"/>
              </a:rPr>
              <a:t>Mastertextformat bearbeiten</a:t>
            </a:r>
            <a:endParaRPr b="0" lang="de-DE" sz="22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1" marL="26532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Tw Cen MT"/>
              </a:rPr>
              <a:t>Zweite Ebene</a:t>
            </a:r>
            <a:endParaRPr b="0" lang="de-DE" sz="18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2" marL="44820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de-DE" sz="1400" strike="noStrike" u="none">
                <a:solidFill>
                  <a:schemeClr val="dk1"/>
                </a:solidFill>
                <a:uFillTx/>
                <a:latin typeface="Tw Cen MT"/>
              </a:rPr>
              <a:t>Dritte Ebene</a:t>
            </a:r>
            <a:endParaRPr b="0" lang="de-DE" sz="14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3" marL="59436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de-DE" sz="1400" strike="noStrike" u="none">
                <a:solidFill>
                  <a:schemeClr val="dk1"/>
                </a:solidFill>
                <a:uFillTx/>
                <a:latin typeface="Tw Cen MT"/>
              </a:rPr>
              <a:t>Vierte Ebene</a:t>
            </a:r>
            <a:endParaRPr b="0" lang="de-DE" sz="14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4" marL="77724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de-DE" sz="1400" strike="noStrike" u="none">
                <a:solidFill>
                  <a:schemeClr val="dk1"/>
                </a:solidFill>
                <a:uFillTx/>
                <a:latin typeface="Tw Cen MT"/>
              </a:rPr>
              <a:t>Fünfte Ebene</a:t>
            </a:r>
            <a:endParaRPr b="0" lang="de-DE" sz="14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6"/>
          </p:nvPr>
        </p:nvSpPr>
        <p:spPr>
          <a:xfrm>
            <a:off x="293760" y="6470640"/>
            <a:ext cx="174996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 </a:t>
            </a:r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17"/>
          </p:nvPr>
        </p:nvSpPr>
        <p:spPr>
          <a:xfrm>
            <a:off x="3934800" y="6470640"/>
            <a:ext cx="479448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18"/>
          </p:nvPr>
        </p:nvSpPr>
        <p:spPr>
          <a:xfrm>
            <a:off x="8897400" y="6470640"/>
            <a:ext cx="71424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C04CA81B-D9EB-4E05-BC52-C6F79FEEB2E3}" type="slidenum">
              <a: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1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292680" y="288000"/>
            <a:ext cx="9318960" cy="899640"/>
          </a:xfrm>
          <a:prstGeom prst="rect">
            <a:avLst/>
          </a:prstGeom>
          <a:noFill/>
          <a:ln w="0">
            <a:noFill/>
          </a:ln>
        </p:spPr>
        <p:txBody>
          <a:bodyPr lIns="91440" rIns="90000" tIns="90000" bIns="0" anchor="ctr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de-DE" sz="4800" spc="99" strike="noStrike" u="none" cap="all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Mastertitelformat bearbeiten</a:t>
            </a:r>
            <a:endParaRPr b="0" lang="de-DE" sz="4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831960" y="2179800"/>
            <a:ext cx="3863160" cy="822600"/>
          </a:xfrm>
          <a:prstGeom prst="rect">
            <a:avLst/>
          </a:prstGeom>
          <a:noFill/>
          <a:ln w="0">
            <a:noFill/>
          </a:ln>
        </p:spPr>
        <p:txBody>
          <a:bodyPr lIns="137160" rIns="137160" tIns="108000" bIns="3600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de-DE" sz="2300" strike="noStrike" u="none">
                <a:solidFill>
                  <a:schemeClr val="accent1"/>
                </a:solidFill>
                <a:uFillTx/>
                <a:latin typeface="Tw Cen MT"/>
              </a:rPr>
              <a:t>Mastertextformat bearbeiten</a:t>
            </a:r>
            <a:endParaRPr b="0" lang="de-DE" sz="23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831960" y="2967840"/>
            <a:ext cx="3863160" cy="3341160"/>
          </a:xfrm>
          <a:prstGeom prst="rect">
            <a:avLst/>
          </a:prstGeom>
          <a:noFill/>
          <a:ln w="0">
            <a:noFill/>
          </a:ln>
        </p:spPr>
        <p:txBody>
          <a:bodyPr lIns="180000" rIns="108000" tIns="108000" bIns="36000" anchor="t">
            <a:no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Tw Cen MT"/>
              <a:buChar char=" "/>
            </a:pPr>
            <a:r>
              <a:rPr b="0" lang="de-DE" sz="2200" strike="noStrike" u="none">
                <a:solidFill>
                  <a:schemeClr val="dk1"/>
                </a:solidFill>
                <a:uFillTx/>
                <a:latin typeface="Tw Cen MT"/>
              </a:rPr>
              <a:t>Mastertextformat bearbeiten</a:t>
            </a:r>
            <a:endParaRPr b="0" lang="de-DE" sz="22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1" marL="26532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Tw Cen MT"/>
              </a:rPr>
              <a:t>Zweite Ebene</a:t>
            </a:r>
            <a:endParaRPr b="0" lang="de-DE" sz="18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2" marL="44820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de-DE" sz="1400" strike="noStrike" u="none">
                <a:solidFill>
                  <a:schemeClr val="dk1"/>
                </a:solidFill>
                <a:uFillTx/>
                <a:latin typeface="Tw Cen MT"/>
              </a:rPr>
              <a:t>Dritte Ebene</a:t>
            </a:r>
            <a:endParaRPr b="0" lang="de-DE" sz="14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3" marL="59436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de-DE" sz="1400" strike="noStrike" u="none">
                <a:solidFill>
                  <a:schemeClr val="dk1"/>
                </a:solidFill>
                <a:uFillTx/>
                <a:latin typeface="Tw Cen MT"/>
              </a:rPr>
              <a:t>Vierte Ebene</a:t>
            </a:r>
            <a:endParaRPr b="0" lang="de-DE" sz="14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4" marL="77724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de-DE" sz="1400" strike="noStrike" u="none">
                <a:solidFill>
                  <a:schemeClr val="dk1"/>
                </a:solidFill>
                <a:uFillTx/>
                <a:latin typeface="Tw Cen MT"/>
              </a:rPr>
              <a:t>Fünfte Ebene</a:t>
            </a:r>
            <a:endParaRPr b="0" lang="de-DE" sz="14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867560" y="2179800"/>
            <a:ext cx="3863160" cy="822600"/>
          </a:xfrm>
          <a:prstGeom prst="rect">
            <a:avLst/>
          </a:prstGeom>
          <a:noFill/>
          <a:ln w="0">
            <a:noFill/>
          </a:ln>
        </p:spPr>
        <p:txBody>
          <a:bodyPr lIns="137160" rIns="137160" tIns="108000" bIns="36000" anchor="ctr">
            <a:normAutofit/>
          </a:bodyPr>
          <a:p>
            <a:pPr indent="0" defTabSz="914400">
              <a:lnSpc>
                <a:spcPct val="90000"/>
              </a:lnSpc>
              <a:spcBef>
                <a:spcPts val="1800"/>
              </a:spcBef>
              <a:buNone/>
              <a:tabLst>
                <a:tab algn="l" pos="0"/>
              </a:tabLst>
            </a:pPr>
            <a:r>
              <a:rPr b="0" lang="de-DE" sz="2300" strike="noStrike" u="none">
                <a:solidFill>
                  <a:schemeClr val="accent1"/>
                </a:solidFill>
                <a:uFillTx/>
                <a:latin typeface="Tw Cen MT"/>
              </a:rPr>
              <a:t>Mastertextformat bearbeiten</a:t>
            </a:r>
            <a:endParaRPr b="0" lang="de-DE" sz="23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4867560" y="2967840"/>
            <a:ext cx="3863160" cy="3341160"/>
          </a:xfrm>
          <a:prstGeom prst="rect">
            <a:avLst/>
          </a:prstGeom>
          <a:noFill/>
          <a:ln w="0">
            <a:noFill/>
          </a:ln>
        </p:spPr>
        <p:txBody>
          <a:bodyPr lIns="180000" rIns="108000" tIns="108000" bIns="36000" anchor="t">
            <a:no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Tw Cen MT"/>
              <a:buChar char=" "/>
            </a:pPr>
            <a:r>
              <a:rPr b="0" lang="de-DE" sz="2200" strike="noStrike" u="none">
                <a:solidFill>
                  <a:schemeClr val="dk1"/>
                </a:solidFill>
                <a:uFillTx/>
                <a:latin typeface="Tw Cen MT"/>
              </a:rPr>
              <a:t>Mastertextformat bearbeiten</a:t>
            </a:r>
            <a:endParaRPr b="0" lang="de-DE" sz="22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1" marL="26532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Tw Cen MT"/>
              </a:rPr>
              <a:t>Zweite Ebene</a:t>
            </a:r>
            <a:endParaRPr b="0" lang="de-DE" sz="18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2" marL="44820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de-DE" sz="1400" strike="noStrike" u="none">
                <a:solidFill>
                  <a:schemeClr val="dk1"/>
                </a:solidFill>
                <a:uFillTx/>
                <a:latin typeface="Tw Cen MT"/>
              </a:rPr>
              <a:t>Dritte Ebene</a:t>
            </a:r>
            <a:endParaRPr b="0" lang="de-DE" sz="14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3" marL="59436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de-DE" sz="1400" strike="noStrike" u="none">
                <a:solidFill>
                  <a:schemeClr val="dk1"/>
                </a:solidFill>
                <a:uFillTx/>
                <a:latin typeface="Tw Cen MT"/>
              </a:rPr>
              <a:t>Vierte Ebene</a:t>
            </a:r>
            <a:endParaRPr b="0" lang="de-DE" sz="14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4" marL="777240" indent="-13716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Wingdings 3" charset="2"/>
              <a:buChar char=""/>
            </a:pPr>
            <a:r>
              <a:rPr b="0" lang="de-DE" sz="1400" strike="noStrike" u="none">
                <a:solidFill>
                  <a:schemeClr val="dk1"/>
                </a:solidFill>
                <a:uFillTx/>
                <a:latin typeface="Tw Cen MT"/>
              </a:rPr>
              <a:t>Fünfte Ebene</a:t>
            </a:r>
            <a:endParaRPr b="0" lang="de-DE" sz="14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dt" idx="19"/>
          </p:nvPr>
        </p:nvSpPr>
        <p:spPr>
          <a:xfrm>
            <a:off x="293760" y="6470640"/>
            <a:ext cx="174996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&lt;date/time&gt;</a:t>
            </a:r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" name="PlaceHolder 7"/>
          <p:cNvSpPr>
            <a:spLocks noGrp="1"/>
          </p:cNvSpPr>
          <p:nvPr>
            <p:ph type="ftr" idx="20"/>
          </p:nvPr>
        </p:nvSpPr>
        <p:spPr>
          <a:xfrm>
            <a:off x="3934800" y="6470640"/>
            <a:ext cx="479448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PlaceHolder 8"/>
          <p:cNvSpPr>
            <a:spLocks noGrp="1"/>
          </p:cNvSpPr>
          <p:nvPr>
            <p:ph type="sldNum" idx="21"/>
          </p:nvPr>
        </p:nvSpPr>
        <p:spPr>
          <a:xfrm>
            <a:off x="8897400" y="6470640"/>
            <a:ext cx="71424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DEDC1389-D309-486B-B65E-4DE8EA07800E}" type="slidenum">
              <a: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92680" y="288000"/>
            <a:ext cx="9318960" cy="899640"/>
          </a:xfrm>
          <a:prstGeom prst="rect">
            <a:avLst/>
          </a:prstGeom>
          <a:noFill/>
          <a:ln w="0">
            <a:noFill/>
          </a:ln>
        </p:spPr>
        <p:txBody>
          <a:bodyPr lIns="91440" rIns="90000" tIns="90000" bIns="0" anchor="ctr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de-DE" sz="4800" spc="99" strike="noStrike" u="none" cap="all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Mastertitelformat bearbeiten</a:t>
            </a:r>
            <a:endParaRPr b="0" lang="de-DE" sz="4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dt" idx="22"/>
          </p:nvPr>
        </p:nvSpPr>
        <p:spPr>
          <a:xfrm>
            <a:off x="293760" y="6470640"/>
            <a:ext cx="174996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 </a:t>
            </a:r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ftr" idx="23"/>
          </p:nvPr>
        </p:nvSpPr>
        <p:spPr>
          <a:xfrm>
            <a:off x="3934800" y="6470640"/>
            <a:ext cx="479448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sldNum" idx="24"/>
          </p:nvPr>
        </p:nvSpPr>
        <p:spPr>
          <a:xfrm>
            <a:off x="8897400" y="6470640"/>
            <a:ext cx="71424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64193C7A-D560-422F-AD48-3449076B50D6}" type="slidenum">
              <a: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1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dt" idx="25"/>
          </p:nvPr>
        </p:nvSpPr>
        <p:spPr>
          <a:xfrm>
            <a:off x="293760" y="6470640"/>
            <a:ext cx="174996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 </a:t>
            </a:r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ftr" idx="26"/>
          </p:nvPr>
        </p:nvSpPr>
        <p:spPr>
          <a:xfrm>
            <a:off x="3934800" y="6470640"/>
            <a:ext cx="479448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sldNum" idx="27"/>
          </p:nvPr>
        </p:nvSpPr>
        <p:spPr>
          <a:xfrm>
            <a:off x="8897400" y="6470640"/>
            <a:ext cx="71424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8AE385BD-7D3F-456A-997E-1C88B4ADBCBA}" type="slidenum">
              <a:rPr b="0" lang="de-DE" sz="1000" strike="noStrike" u="none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1</a:t>
            </a:fld>
            <a:endParaRPr b="0" lang="en-US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31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36.png"/><Relationship Id="rId5" Type="http://schemas.openxmlformats.org/officeDocument/2006/relationships/image" Target="../media/image37.sv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jpe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svg"/><Relationship Id="rId5" Type="http://schemas.openxmlformats.org/officeDocument/2006/relationships/image" Target="../media/image17.png"/><Relationship Id="rId6" Type="http://schemas.openxmlformats.org/officeDocument/2006/relationships/image" Target="../media/image18.svg"/><Relationship Id="rId7" Type="http://schemas.openxmlformats.org/officeDocument/2006/relationships/slideLayout" Target="../slideLayouts/slideLayout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3.png"/><Relationship Id="rId9" Type="http://schemas.openxmlformats.org/officeDocument/2006/relationships/image" Target="../media/image5.png"/><Relationship Id="rId10" Type="http://schemas.openxmlformats.org/officeDocument/2006/relationships/image" Target="../media/image25.png"/><Relationship Id="rId11" Type="http://schemas.openxmlformats.org/officeDocument/2006/relationships/image" Target="../media/image26.svg"/><Relationship Id="rId12" Type="http://schemas.openxmlformats.org/officeDocument/2006/relationships/image" Target="../media/image25.png"/><Relationship Id="rId13" Type="http://schemas.openxmlformats.org/officeDocument/2006/relationships/image" Target="../media/image26.svg"/><Relationship Id="rId14" Type="http://schemas.openxmlformats.org/officeDocument/2006/relationships/image" Target="../media/image6.png"/><Relationship Id="rId15" Type="http://schemas.openxmlformats.org/officeDocument/2006/relationships/slideLayout" Target="../slideLayouts/slideLayout7.xml"/><Relationship Id="rId1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hteck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139760" y="0"/>
            <a:ext cx="12188520" cy="685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de-DE" sz="1800" strike="noStrike" u="none">
              <a:solidFill>
                <a:schemeClr val="lt1"/>
              </a:solidFill>
              <a:uFillTx/>
              <a:latin typeface="Tw Cen MT"/>
            </a:endParaRPr>
          </a:p>
        </p:txBody>
      </p:sp>
      <p:pic>
        <p:nvPicPr>
          <p:cNvPr id="83" name="Bild 4" descr="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1"/>
          <a:srcRect l="0" t="0" r="52444" b="0"/>
          <a:stretch/>
        </p:blipFill>
        <p:spPr>
          <a:xfrm>
            <a:off x="-1143000" y="1080"/>
            <a:ext cx="12188520" cy="6857640"/>
          </a:xfrm>
          <a:prstGeom prst="rect">
            <a:avLst/>
          </a:prstGeom>
          <a:ln w="0">
            <a:noFill/>
          </a:ln>
        </p:spPr>
      </p:pic>
      <p:sp>
        <p:nvSpPr>
          <p:cNvPr id="84" name="Rechteck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53640" y="3065040"/>
            <a:ext cx="8294760" cy="2488320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  <a:effectLst>
            <a:outerShdw algn="ctr" blurRad="50760" dir="5400000" dist="12600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de-DE" sz="1800" strike="noStrike" u="non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166200" y="3429000"/>
            <a:ext cx="7501320" cy="1090440"/>
          </a:xfrm>
          <a:prstGeom prst="rect">
            <a:avLst/>
          </a:prstGeom>
          <a:noFill/>
          <a:ln w="0">
            <a:noFill/>
          </a:ln>
        </p:spPr>
        <p:txBody>
          <a:bodyPr lIns="91440" rIns="90000" tIns="90000" bIns="0" anchor="b">
            <a:norm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4000" spc="201" strike="noStrike" u="none" cap="all">
                <a:solidFill>
                  <a:srgbClr val="ffffff"/>
                </a:solidFill>
                <a:uFillTx/>
                <a:latin typeface="Tw Cen MT Condensed"/>
              </a:rPr>
              <a:t>Building an ESG Knowledge Graph</a:t>
            </a:r>
            <a:endParaRPr b="0" lang="de-DE" sz="40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3166200" y="4779360"/>
            <a:ext cx="7501320" cy="5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108000" bIns="36000" anchor="t">
            <a:normAutofit/>
          </a:bodyPr>
          <a:p>
            <a:pPr indent="0" defTabSz="914400">
              <a:lnSpc>
                <a:spcPct val="100000"/>
              </a:lnSpc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de-DE" sz="1800" strike="noStrike" u="none">
                <a:solidFill>
                  <a:srgbClr val="ffffff"/>
                </a:solidFill>
                <a:uFillTx/>
                <a:latin typeface="Tw Cen MT"/>
              </a:rPr>
              <a:t>Rainer Gogel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87" name="Gerader Verbinder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166200" y="4666320"/>
            <a:ext cx="6832800" cy="360"/>
          </a:xfrm>
          <a:prstGeom prst="straightConnector1">
            <a:avLst/>
          </a:prstGeom>
          <a:ln w="22225">
            <a:solidFill>
              <a:srgbClr val="4ac4e3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300960" y="293040"/>
            <a:ext cx="9325800" cy="899640"/>
          </a:xfrm>
          <a:prstGeom prst="rect">
            <a:avLst/>
          </a:prstGeom>
          <a:noFill/>
          <a:ln w="0">
            <a:noFill/>
          </a:ln>
        </p:spPr>
        <p:txBody>
          <a:bodyPr lIns="91440" rIns="90000" tIns="90000" bIns="0" anchor="ctr">
            <a:normAutofit fontScale="85000" lnSpcReduction="19999"/>
          </a:bodyPr>
          <a:p>
            <a:pPr marL="914400" indent="-914400" defTabSz="914400">
              <a:lnSpc>
                <a:spcPct val="80000"/>
              </a:lnSpc>
              <a:buClr>
                <a:srgbClr val="0d0d0d"/>
              </a:buClr>
              <a:buFont typeface="Tw Cen MT Condensed"/>
              <a:buAutoNum type="arabicPeriod" startAt="4"/>
            </a:pPr>
            <a:r>
              <a:rPr b="0" lang="en-US" sz="4800" spc="99" strike="noStrike" u="none" cap="all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add data to knowledge graph</a:t>
            </a:r>
            <a:endParaRPr b="0" lang="de-DE" sz="4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300960" y="1390680"/>
            <a:ext cx="9323640" cy="4175640"/>
          </a:xfrm>
          <a:prstGeom prst="rect">
            <a:avLst/>
          </a:prstGeom>
          <a:noFill/>
          <a:ln w="0">
            <a:solidFill>
              <a:srgbClr val="0070c0"/>
            </a:solidFill>
            <a:prstDash val="lgDash"/>
          </a:ln>
        </p:spPr>
        <p:txBody>
          <a:bodyPr lIns="180000" rIns="180000" tIns="180000" bIns="3600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de-DE" sz="22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82" name="Textfeld 18"/>
          <p:cNvSpPr/>
          <p:nvPr/>
        </p:nvSpPr>
        <p:spPr>
          <a:xfrm>
            <a:off x="300960" y="5772240"/>
            <a:ext cx="9323640" cy="755280"/>
          </a:xfrm>
          <a:prstGeom prst="rect">
            <a:avLst/>
          </a:prstGeom>
          <a:noFill/>
          <a:ln w="0">
            <a:solidFill>
              <a:srgbClr val="0070c0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180000" rIns="180000" tIns="108000" bIns="108000" anchor="ctr">
            <a:normAutofit lnSpcReduction="9999"/>
          </a:bodyPr>
          <a:p>
            <a:pPr defTabSz="457200">
              <a:lnSpc>
                <a:spcPct val="100000"/>
              </a:lnSpc>
            </a:pPr>
            <a:r>
              <a:rPr b="0" lang="en-US" sz="1800" strike="noStrike" u="none">
                <a:solidFill>
                  <a:srgbClr val="0070c0"/>
                </a:solidFill>
                <a:uFillTx/>
                <a:latin typeface="Tw Cen MT"/>
              </a:rPr>
              <a:t>External data from Wikidata and DBpedia loaded into NEO4J via SPARQL requests over internet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3" name="Picture 2" descr="DBpedia – Wikipedia"/>
          <p:cNvPicPr/>
          <p:nvPr/>
        </p:nvPicPr>
        <p:blipFill>
          <a:blip r:embed="rId1"/>
          <a:stretch/>
        </p:blipFill>
        <p:spPr>
          <a:xfrm>
            <a:off x="1036800" y="1537920"/>
            <a:ext cx="1152360" cy="785520"/>
          </a:xfrm>
          <a:prstGeom prst="rect">
            <a:avLst/>
          </a:prstGeom>
          <a:ln w="0">
            <a:noFill/>
          </a:ln>
        </p:spPr>
      </p:pic>
      <p:pic>
        <p:nvPicPr>
          <p:cNvPr id="184" name="Grafik 6" descr="Ein Bild, das Text, Software, Computersymbol, Webseite enthält.&#10;&#10;Automatisch generierte Beschreibung"/>
          <p:cNvPicPr/>
          <p:nvPr/>
        </p:nvPicPr>
        <p:blipFill>
          <a:blip r:embed="rId2"/>
          <a:srcRect l="13647" t="12816" r="48969" b="2994"/>
          <a:stretch/>
        </p:blipFill>
        <p:spPr>
          <a:xfrm>
            <a:off x="921600" y="2422800"/>
            <a:ext cx="1385640" cy="1520280"/>
          </a:xfrm>
          <a:prstGeom prst="rect">
            <a:avLst/>
          </a:prstGeom>
          <a:ln w="0">
            <a:noFill/>
          </a:ln>
        </p:spPr>
      </p:pic>
      <p:pic>
        <p:nvPicPr>
          <p:cNvPr id="185" name="Picture 4" descr="Wikidata – Wikipedia"/>
          <p:cNvPicPr/>
          <p:nvPr/>
        </p:nvPicPr>
        <p:blipFill>
          <a:blip r:embed="rId3"/>
          <a:stretch/>
        </p:blipFill>
        <p:spPr>
          <a:xfrm>
            <a:off x="2959920" y="1612440"/>
            <a:ext cx="1079640" cy="764280"/>
          </a:xfrm>
          <a:prstGeom prst="rect">
            <a:avLst/>
          </a:prstGeom>
          <a:ln w="0">
            <a:noFill/>
          </a:ln>
        </p:spPr>
      </p:pic>
      <p:pic>
        <p:nvPicPr>
          <p:cNvPr id="186" name="Grafik 13" descr="Ein Bild, das Text, Screenshot, Software, Computersymbol enthält.&#10;&#10;Automatisch generierte Beschreibung"/>
          <p:cNvPicPr/>
          <p:nvPr/>
        </p:nvPicPr>
        <p:blipFill>
          <a:blip r:embed="rId4"/>
          <a:srcRect l="8502" t="20303" r="60832" b="16670"/>
          <a:stretch/>
        </p:blipFill>
        <p:spPr>
          <a:xfrm>
            <a:off x="2781360" y="2422800"/>
            <a:ext cx="1388520" cy="1520280"/>
          </a:xfrm>
          <a:prstGeom prst="rect">
            <a:avLst/>
          </a:prstGeom>
          <a:ln w="0">
            <a:noFill/>
          </a:ln>
        </p:spPr>
      </p:pic>
      <p:sp>
        <p:nvSpPr>
          <p:cNvPr id="187" name="Textfeld 14"/>
          <p:cNvSpPr/>
          <p:nvPr/>
        </p:nvSpPr>
        <p:spPr>
          <a:xfrm>
            <a:off x="2805480" y="4303440"/>
            <a:ext cx="1388520" cy="855360"/>
          </a:xfrm>
          <a:prstGeom prst="rect">
            <a:avLst/>
          </a:prstGeom>
          <a:noFill/>
          <a:ln w="0">
            <a:solidFill>
              <a:srgbClr val="0070c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b="1" lang="en-US" sz="1200" strike="noStrike" u="none">
                <a:solidFill>
                  <a:srgbClr val="0070c0"/>
                </a:solidFill>
                <a:uFillTx/>
                <a:latin typeface="Tw Cen MT"/>
              </a:rPr>
              <a:t>Wikidata: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1" lang="en-US" sz="1200" strike="noStrike" u="none">
                <a:solidFill>
                  <a:srgbClr val="000000"/>
                </a:solidFill>
                <a:uFillTx/>
                <a:latin typeface="Tw Cen MT"/>
              </a:rPr>
              <a:t>- industries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1" lang="en-US" sz="1200" strike="noStrike" u="none">
                <a:solidFill>
                  <a:schemeClr val="dk1"/>
                </a:solidFill>
                <a:uFillTx/>
                <a:latin typeface="Tw Cen MT"/>
              </a:rPr>
              <a:t>- country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1" lang="en-US" sz="1200" strike="noStrike" u="none">
                <a:solidFill>
                  <a:schemeClr val="dk1"/>
                </a:solidFill>
                <a:uFillTx/>
                <a:latin typeface="Tw Cen MT"/>
              </a:rPr>
              <a:t>- ISIN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8" name="Grafik 15" descr=""/>
          <p:cNvPicPr/>
          <p:nvPr/>
        </p:nvPicPr>
        <p:blipFill>
          <a:blip r:embed="rId5"/>
          <a:stretch/>
        </p:blipFill>
        <p:spPr>
          <a:xfrm>
            <a:off x="7696080" y="2877480"/>
            <a:ext cx="1243800" cy="464040"/>
          </a:xfrm>
          <a:prstGeom prst="rect">
            <a:avLst/>
          </a:prstGeom>
          <a:ln w="0">
            <a:noFill/>
          </a:ln>
        </p:spPr>
      </p:pic>
      <p:pic>
        <p:nvPicPr>
          <p:cNvPr id="189" name="Picture 2" descr="Bruggen Blog: The Neo4j Knowledge Graph"/>
          <p:cNvPicPr/>
          <p:nvPr/>
        </p:nvPicPr>
        <p:blipFill>
          <a:blip r:embed="rId6"/>
          <a:srcRect l="15196" t="22662" r="13544" b="3445"/>
          <a:stretch/>
        </p:blipFill>
        <p:spPr>
          <a:xfrm>
            <a:off x="7806240" y="3366000"/>
            <a:ext cx="1062000" cy="523800"/>
          </a:xfrm>
          <a:prstGeom prst="rect">
            <a:avLst/>
          </a:prstGeom>
          <a:ln w="0">
            <a:noFill/>
          </a:ln>
        </p:spPr>
      </p:pic>
      <p:sp>
        <p:nvSpPr>
          <p:cNvPr id="190" name="Rechteck: abgerundete Ecken 17"/>
          <p:cNvSpPr/>
          <p:nvPr/>
        </p:nvSpPr>
        <p:spPr>
          <a:xfrm>
            <a:off x="7586280" y="2804760"/>
            <a:ext cx="1504800" cy="1248120"/>
          </a:xfrm>
          <a:prstGeom prst="roundRect">
            <a:avLst>
              <a:gd name="adj" fmla="val 6346"/>
            </a:avLst>
          </a:prstGeom>
          <a:noFill/>
          <a:ln>
            <a:solidFill>
              <a:srgbClr val="0070c0"/>
            </a:solidFill>
            <a:prstDash val="sys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191" name="Textfeld 19"/>
          <p:cNvSpPr/>
          <p:nvPr/>
        </p:nvSpPr>
        <p:spPr>
          <a:xfrm>
            <a:off x="921600" y="4303440"/>
            <a:ext cx="1388520" cy="855360"/>
          </a:xfrm>
          <a:prstGeom prst="rect">
            <a:avLst/>
          </a:prstGeom>
          <a:noFill/>
          <a:ln w="0">
            <a:solidFill>
              <a:srgbClr val="0070c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b="1" lang="en-US" sz="1200" strike="noStrike" u="none">
                <a:solidFill>
                  <a:srgbClr val="0070c0"/>
                </a:solidFill>
                <a:uFillTx/>
                <a:latin typeface="Tw Cen MT"/>
              </a:rPr>
              <a:t>DBpedia: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1" lang="en-US" sz="1200" strike="noStrike" u="none">
                <a:solidFill>
                  <a:srgbClr val="000000"/>
                </a:solidFill>
                <a:uFillTx/>
                <a:latin typeface="Tw Cen MT"/>
              </a:rPr>
              <a:t>- abstract </a:t>
            </a:r>
            <a:r>
              <a:rPr b="0" lang="en-US" sz="1200" strike="noStrike" u="none">
                <a:solidFill>
                  <a:srgbClr val="000000"/>
                </a:solidFill>
                <a:uFillTx/>
                <a:latin typeface="Tw Cen MT"/>
              </a:rPr>
              <a:t>(“Company description”)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2" name="Pfeil: nach rechts 20"/>
          <p:cNvSpPr/>
          <p:nvPr/>
        </p:nvSpPr>
        <p:spPr>
          <a:xfrm>
            <a:off x="4984560" y="3294360"/>
            <a:ext cx="1787040" cy="367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0c4b63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Tw Cen MT"/>
            </a:endParaRPr>
          </a:p>
        </p:txBody>
      </p:sp>
      <p:pic>
        <p:nvPicPr>
          <p:cNvPr id="193" name="Grafik 21" descr=""/>
          <p:cNvPicPr/>
          <p:nvPr/>
        </p:nvPicPr>
        <p:blipFill>
          <a:blip r:embed="rId7"/>
          <a:srcRect l="31071" t="13417" r="31053" b="13417"/>
          <a:stretch/>
        </p:blipFill>
        <p:spPr>
          <a:xfrm>
            <a:off x="5462280" y="2504520"/>
            <a:ext cx="726480" cy="789480"/>
          </a:xfrm>
          <a:prstGeom prst="rect">
            <a:avLst/>
          </a:prstGeom>
          <a:ln w="0">
            <a:noFill/>
          </a:ln>
        </p:spPr>
      </p:pic>
      <p:sp>
        <p:nvSpPr>
          <p:cNvPr id="194" name="Textfeld 22"/>
          <p:cNvSpPr/>
          <p:nvPr/>
        </p:nvSpPr>
        <p:spPr>
          <a:xfrm>
            <a:off x="5062680" y="3563640"/>
            <a:ext cx="15253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de-DE" sz="2000" strike="noStrike" u="none">
                <a:solidFill>
                  <a:srgbClr val="0070c0"/>
                </a:solidFill>
                <a:uFillTx/>
                <a:latin typeface="Tw Cen MT"/>
              </a:rPr>
              <a:t>requests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300960" y="293040"/>
            <a:ext cx="9325800" cy="899640"/>
          </a:xfrm>
          <a:prstGeom prst="rect">
            <a:avLst/>
          </a:prstGeom>
          <a:noFill/>
          <a:ln w="0">
            <a:noFill/>
          </a:ln>
        </p:spPr>
        <p:txBody>
          <a:bodyPr lIns="91440" rIns="90000" tIns="90000" bIns="0" anchor="ctr">
            <a:normAutofit fontScale="85000" lnSpcReduction="19999"/>
          </a:bodyPr>
          <a:p>
            <a:pPr marL="914400" indent="-914400" defTabSz="914400">
              <a:lnSpc>
                <a:spcPct val="80000"/>
              </a:lnSpc>
              <a:buClr>
                <a:srgbClr val="0d0d0d"/>
              </a:buClr>
              <a:buFont typeface="Tw Cen MT Condensed"/>
              <a:buAutoNum type="arabicPeriod" startAt="4"/>
            </a:pPr>
            <a:r>
              <a:rPr b="0" lang="en-US" sz="4800" spc="99" strike="noStrike" u="none" cap="all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add data to knowledge graph</a:t>
            </a:r>
            <a:endParaRPr b="0" lang="de-DE" sz="4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300960" y="1390680"/>
            <a:ext cx="9323640" cy="4175640"/>
          </a:xfrm>
          <a:prstGeom prst="rect">
            <a:avLst/>
          </a:prstGeom>
          <a:noFill/>
          <a:ln w="0">
            <a:solidFill>
              <a:srgbClr val="0070c0"/>
            </a:solidFill>
            <a:prstDash val="lgDash"/>
          </a:ln>
        </p:spPr>
        <p:txBody>
          <a:bodyPr lIns="180000" rIns="180000" tIns="180000" bIns="3600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de-DE" sz="22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97" name="Textfeld 18"/>
          <p:cNvSpPr/>
          <p:nvPr/>
        </p:nvSpPr>
        <p:spPr>
          <a:xfrm>
            <a:off x="300960" y="5772240"/>
            <a:ext cx="9323640" cy="755280"/>
          </a:xfrm>
          <a:prstGeom prst="rect">
            <a:avLst/>
          </a:prstGeom>
          <a:noFill/>
          <a:ln w="0">
            <a:solidFill>
              <a:srgbClr val="0070c0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180000" rIns="180000" tIns="108000" bIns="108000" anchor="ctr">
            <a:normAutofit lnSpcReduction="9999"/>
          </a:bodyPr>
          <a:p>
            <a:pPr defTabSz="457200">
              <a:lnSpc>
                <a:spcPct val="100000"/>
              </a:lnSpc>
            </a:pPr>
            <a:r>
              <a:rPr b="0" lang="en-US" sz="1800" strike="noStrike" u="none">
                <a:solidFill>
                  <a:srgbClr val="0070c0"/>
                </a:solidFill>
                <a:uFillTx/>
                <a:latin typeface="Tw Cen MT"/>
              </a:rPr>
              <a:t>Add embedding of text to Knowledge Graph Node (“Company”) as property to later do similarity search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8" name="Grafik 3" descr=""/>
          <p:cNvPicPr/>
          <p:nvPr/>
        </p:nvPicPr>
        <p:blipFill>
          <a:blip r:embed="rId1"/>
          <a:stretch/>
        </p:blipFill>
        <p:spPr>
          <a:xfrm>
            <a:off x="6020280" y="2527200"/>
            <a:ext cx="3326760" cy="263880"/>
          </a:xfrm>
          <a:prstGeom prst="rect">
            <a:avLst/>
          </a:prstGeom>
          <a:ln w="0">
            <a:solidFill>
              <a:srgbClr val="0070c0"/>
            </a:solidFill>
          </a:ln>
        </p:spPr>
      </p:pic>
      <p:pic>
        <p:nvPicPr>
          <p:cNvPr id="199" name="Grafik 5" descr=""/>
          <p:cNvPicPr/>
          <p:nvPr/>
        </p:nvPicPr>
        <p:blipFill>
          <a:blip r:embed="rId2"/>
          <a:stretch/>
        </p:blipFill>
        <p:spPr>
          <a:xfrm>
            <a:off x="558720" y="2527920"/>
            <a:ext cx="3116160" cy="1244520"/>
          </a:xfrm>
          <a:prstGeom prst="rect">
            <a:avLst/>
          </a:prstGeom>
          <a:ln w="0">
            <a:solidFill>
              <a:srgbClr val="0070c0"/>
            </a:solidFill>
          </a:ln>
        </p:spPr>
      </p:pic>
      <p:sp>
        <p:nvSpPr>
          <p:cNvPr id="200" name="Textfeld 7"/>
          <p:cNvSpPr/>
          <p:nvPr/>
        </p:nvSpPr>
        <p:spPr>
          <a:xfrm>
            <a:off x="1422360" y="1672200"/>
            <a:ext cx="1388520" cy="855360"/>
          </a:xfrm>
          <a:prstGeom prst="rect">
            <a:avLst/>
          </a:prstGeom>
          <a:noFill/>
          <a:ln w="0">
            <a:solidFill>
              <a:srgbClr val="0070c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b="1" lang="en-US" sz="1200" strike="noStrike" u="none">
                <a:solidFill>
                  <a:srgbClr val="0070c0"/>
                </a:solidFill>
                <a:uFillTx/>
                <a:latin typeface="Tw Cen MT"/>
              </a:rPr>
              <a:t>DBpedia: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1" lang="en-US" sz="1200" strike="noStrike" u="none">
                <a:solidFill>
                  <a:srgbClr val="000000"/>
                </a:solidFill>
                <a:uFillTx/>
                <a:latin typeface="Tw Cen MT"/>
              </a:rPr>
              <a:t>- abstract </a:t>
            </a:r>
            <a:r>
              <a:rPr b="0" lang="en-US" sz="1200" strike="noStrike" u="none">
                <a:solidFill>
                  <a:srgbClr val="000000"/>
                </a:solidFill>
                <a:uFillTx/>
                <a:latin typeface="Tw Cen MT"/>
              </a:rPr>
              <a:t>(“Company description”)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1" name="Textfeld 8"/>
          <p:cNvSpPr/>
          <p:nvPr/>
        </p:nvSpPr>
        <p:spPr>
          <a:xfrm>
            <a:off x="6994440" y="1658160"/>
            <a:ext cx="1388520" cy="855360"/>
          </a:xfrm>
          <a:prstGeom prst="rect">
            <a:avLst/>
          </a:prstGeom>
          <a:noFill/>
          <a:ln w="0">
            <a:solidFill>
              <a:srgbClr val="0070c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b="1" lang="en-US" sz="1200" strike="noStrike" u="none">
                <a:solidFill>
                  <a:srgbClr val="0070c0"/>
                </a:solidFill>
                <a:highlight>
                  <a:srgbClr val="00ff00"/>
                </a:highlight>
                <a:uFillTx/>
                <a:latin typeface="Tw Cen MT"/>
              </a:rPr>
              <a:t>Embedding of: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1" lang="en-US" sz="1200" strike="noStrike" u="none">
                <a:solidFill>
                  <a:srgbClr val="000000"/>
                </a:solidFill>
                <a:uFillTx/>
                <a:latin typeface="Tw Cen MT"/>
              </a:rPr>
              <a:t>- abstract </a:t>
            </a:r>
            <a:r>
              <a:rPr b="0" lang="en-US" sz="1200" strike="noStrike" u="none">
                <a:solidFill>
                  <a:srgbClr val="000000"/>
                </a:solidFill>
                <a:uFillTx/>
                <a:latin typeface="Tw Cen MT"/>
              </a:rPr>
              <a:t>(“Company description”)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02" name="Grafik 9" descr=""/>
          <p:cNvPicPr/>
          <p:nvPr/>
        </p:nvPicPr>
        <p:blipFill>
          <a:blip r:embed="rId3"/>
          <a:stretch/>
        </p:blipFill>
        <p:spPr>
          <a:xfrm>
            <a:off x="4136040" y="1727640"/>
            <a:ext cx="1633680" cy="698760"/>
          </a:xfrm>
          <a:prstGeom prst="rect">
            <a:avLst/>
          </a:prstGeom>
          <a:ln w="0">
            <a:noFill/>
          </a:ln>
        </p:spPr>
      </p:pic>
      <p:sp>
        <p:nvSpPr>
          <p:cNvPr id="203" name="Pfeil: nach rechts 10"/>
          <p:cNvSpPr/>
          <p:nvPr/>
        </p:nvSpPr>
        <p:spPr>
          <a:xfrm>
            <a:off x="3330360" y="1758960"/>
            <a:ext cx="510480" cy="56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Tw Cen MT"/>
              </a:rPr>
              <a:t>1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04" name="Pfeil: nach rechts 12"/>
          <p:cNvSpPr/>
          <p:nvPr/>
        </p:nvSpPr>
        <p:spPr>
          <a:xfrm>
            <a:off x="6064560" y="1758960"/>
            <a:ext cx="510480" cy="56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Tw Cen MT"/>
              </a:rPr>
              <a:t>2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05" name="Grafik 23" descr=""/>
          <p:cNvPicPr/>
          <p:nvPr/>
        </p:nvPicPr>
        <p:blipFill>
          <a:blip r:embed="rId4"/>
          <a:stretch/>
        </p:blipFill>
        <p:spPr>
          <a:xfrm>
            <a:off x="7104240" y="3933000"/>
            <a:ext cx="1243800" cy="464040"/>
          </a:xfrm>
          <a:prstGeom prst="rect">
            <a:avLst/>
          </a:prstGeom>
          <a:ln w="0">
            <a:noFill/>
          </a:ln>
        </p:spPr>
      </p:pic>
      <p:sp>
        <p:nvSpPr>
          <p:cNvPr id="206" name="Pfeil: nach rechts 24"/>
          <p:cNvSpPr/>
          <p:nvPr/>
        </p:nvSpPr>
        <p:spPr>
          <a:xfrm rot="5400000">
            <a:off x="7459200" y="3223080"/>
            <a:ext cx="510480" cy="56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45000" rIns="45000" tIns="90000" bIns="90000" anchor="ctr" vert="vert270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Tw Cen MT"/>
              </a:rPr>
              <a:t>3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07" name="Picture 2" descr="Bruggen Blog: The Neo4j Knowledge Graph"/>
          <p:cNvPicPr/>
          <p:nvPr/>
        </p:nvPicPr>
        <p:blipFill>
          <a:blip r:embed="rId5"/>
          <a:srcRect l="15196" t="22662" r="13544" b="3445"/>
          <a:stretch/>
        </p:blipFill>
        <p:spPr>
          <a:xfrm>
            <a:off x="7214400" y="4421520"/>
            <a:ext cx="1062000" cy="523800"/>
          </a:xfrm>
          <a:prstGeom prst="rect">
            <a:avLst/>
          </a:prstGeom>
          <a:ln w="0">
            <a:noFill/>
          </a:ln>
        </p:spPr>
      </p:pic>
      <p:sp>
        <p:nvSpPr>
          <p:cNvPr id="208" name="Rechteck: abgerundete Ecken 26"/>
          <p:cNvSpPr/>
          <p:nvPr/>
        </p:nvSpPr>
        <p:spPr>
          <a:xfrm>
            <a:off x="6994440" y="3860280"/>
            <a:ext cx="1504800" cy="1248120"/>
          </a:xfrm>
          <a:prstGeom prst="roundRect">
            <a:avLst>
              <a:gd name="adj" fmla="val 6346"/>
            </a:avLst>
          </a:prstGeom>
          <a:noFill/>
          <a:ln>
            <a:solidFill>
              <a:srgbClr val="0070c0"/>
            </a:solidFill>
            <a:prstDash val="sys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Bild 4" descr="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1"/>
          <a:srcRect l="0" t="0" r="52444" b="0"/>
          <a:stretch/>
        </p:blipFill>
        <p:spPr>
          <a:xfrm>
            <a:off x="-1143000" y="108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10" name="Rechteck: abgerundete Ecken 6"/>
          <p:cNvSpPr/>
          <p:nvPr/>
        </p:nvSpPr>
        <p:spPr>
          <a:xfrm>
            <a:off x="1992240" y="2529000"/>
            <a:ext cx="5921280" cy="180000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>
            <a:solidFill>
              <a:srgbClr val="0c4b63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4800" strike="noStrike" u="none">
                <a:solidFill>
                  <a:schemeClr val="lt1"/>
                </a:solidFill>
                <a:uFillTx/>
                <a:latin typeface="Tw Cen MT"/>
              </a:rPr>
              <a:t>LIVE DEMO </a:t>
            </a:r>
            <a:r>
              <a:rPr b="1" lang="en-US" sz="4800" strike="noStrike" u="none">
                <a:solidFill>
                  <a:schemeClr val="lt1"/>
                </a:solidFill>
                <a:uFillTx/>
                <a:latin typeface="Tw Cen MT"/>
              </a:rPr>
              <a:t>1</a:t>
            </a:r>
            <a:r>
              <a:rPr b="0" lang="en-US" sz="4800" strike="noStrike" u="none">
                <a:solidFill>
                  <a:schemeClr val="lt1"/>
                </a:solidFill>
                <a:uFillTx/>
                <a:latin typeface="Tw Cen MT"/>
              </a:rPr>
              <a:t>:</a:t>
            </a:r>
            <a:endParaRPr b="0" lang="en-US" sz="4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Tw Cen MT"/>
              </a:rPr>
              <a:t>Create Knowledge Graph with data in NEO4J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300960" y="293040"/>
            <a:ext cx="9325800" cy="899640"/>
          </a:xfrm>
          <a:prstGeom prst="rect">
            <a:avLst/>
          </a:prstGeom>
          <a:noFill/>
          <a:ln w="0">
            <a:noFill/>
          </a:ln>
        </p:spPr>
        <p:txBody>
          <a:bodyPr lIns="91440" rIns="90000" tIns="90000" bIns="0" anchor="ctr">
            <a:normAutofit/>
          </a:bodyPr>
          <a:p>
            <a:pPr marL="914400" indent="-914400" defTabSz="914400">
              <a:lnSpc>
                <a:spcPct val="80000"/>
              </a:lnSpc>
              <a:buClr>
                <a:srgbClr val="0d0d0d"/>
              </a:buClr>
              <a:buFont typeface="Tw Cen MT Condensed"/>
              <a:buAutoNum type="arabicPeriod" startAt="5"/>
            </a:pPr>
            <a:r>
              <a:rPr b="0" lang="en-US" sz="4800" spc="99" strike="noStrike" u="none" cap="all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knowledge graph bot</a:t>
            </a:r>
            <a:endParaRPr b="0" lang="de-DE" sz="4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300960" y="1390680"/>
            <a:ext cx="9323640" cy="4175640"/>
          </a:xfrm>
          <a:prstGeom prst="rect">
            <a:avLst/>
          </a:prstGeom>
          <a:noFill/>
          <a:ln w="0">
            <a:solidFill>
              <a:srgbClr val="0070c0"/>
            </a:solidFill>
            <a:prstDash val="lgDash"/>
          </a:ln>
        </p:spPr>
        <p:txBody>
          <a:bodyPr lIns="180000" rIns="180000" tIns="180000" bIns="3600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de-DE" sz="22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213" name="Textfeld 18"/>
          <p:cNvSpPr/>
          <p:nvPr/>
        </p:nvSpPr>
        <p:spPr>
          <a:xfrm>
            <a:off x="300960" y="5772240"/>
            <a:ext cx="9323640" cy="755280"/>
          </a:xfrm>
          <a:prstGeom prst="rect">
            <a:avLst/>
          </a:prstGeom>
          <a:noFill/>
          <a:ln w="0">
            <a:solidFill>
              <a:srgbClr val="0070c0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180000" rIns="180000" tIns="108000" bIns="108000" anchor="ctr">
            <a:normAutofit/>
          </a:bodyPr>
          <a:p>
            <a:pPr defTabSz="457200">
              <a:lnSpc>
                <a:spcPct val="100000"/>
              </a:lnSpc>
            </a:pPr>
            <a:r>
              <a:rPr b="0" lang="en-US" sz="1800" strike="noStrike" u="none">
                <a:solidFill>
                  <a:srgbClr val="0070c0"/>
                </a:solidFill>
                <a:uFillTx/>
                <a:latin typeface="Tw Cen MT"/>
              </a:rPr>
              <a:t>Send text question to Knowledge Graph Bot to receive text answer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14" name="Grafik 6" descr=""/>
          <p:cNvPicPr/>
          <p:nvPr/>
        </p:nvPicPr>
        <p:blipFill>
          <a:blip r:embed="rId1"/>
          <a:srcRect l="46613" t="0" r="0" b="4685"/>
          <a:stretch/>
        </p:blipFill>
        <p:spPr>
          <a:xfrm>
            <a:off x="3216600" y="2915640"/>
            <a:ext cx="1696320" cy="1717200"/>
          </a:xfrm>
          <a:prstGeom prst="rect">
            <a:avLst/>
          </a:prstGeom>
          <a:ln w="0">
            <a:noFill/>
          </a:ln>
        </p:spPr>
      </p:pic>
      <p:pic>
        <p:nvPicPr>
          <p:cNvPr id="215" name="Grafik 11" descr=""/>
          <p:cNvPicPr/>
          <p:nvPr/>
        </p:nvPicPr>
        <p:blipFill>
          <a:blip r:embed="rId2"/>
          <a:stretch/>
        </p:blipFill>
        <p:spPr>
          <a:xfrm>
            <a:off x="7736400" y="3191040"/>
            <a:ext cx="1479960" cy="552240"/>
          </a:xfrm>
          <a:prstGeom prst="rect">
            <a:avLst/>
          </a:prstGeom>
          <a:ln w="0">
            <a:noFill/>
          </a:ln>
        </p:spPr>
      </p:pic>
      <p:pic>
        <p:nvPicPr>
          <p:cNvPr id="216" name="Picture 2" descr="Bruggen Blog: The Neo4j Knowledge Graph"/>
          <p:cNvPicPr/>
          <p:nvPr/>
        </p:nvPicPr>
        <p:blipFill>
          <a:blip r:embed="rId3"/>
          <a:srcRect l="15196" t="22662" r="13544" b="3445"/>
          <a:stretch/>
        </p:blipFill>
        <p:spPr>
          <a:xfrm>
            <a:off x="7844760" y="3777840"/>
            <a:ext cx="1263600" cy="623160"/>
          </a:xfrm>
          <a:prstGeom prst="rect">
            <a:avLst/>
          </a:prstGeom>
          <a:ln w="0">
            <a:noFill/>
          </a:ln>
        </p:spPr>
      </p:pic>
      <p:sp>
        <p:nvSpPr>
          <p:cNvPr id="217" name="Rechteck: abgerundete Ecken 14"/>
          <p:cNvSpPr/>
          <p:nvPr/>
        </p:nvSpPr>
        <p:spPr>
          <a:xfrm>
            <a:off x="7581240" y="3084120"/>
            <a:ext cx="1790280" cy="1480320"/>
          </a:xfrm>
          <a:prstGeom prst="roundRect">
            <a:avLst>
              <a:gd name="adj" fmla="val 6346"/>
            </a:avLst>
          </a:prstGeom>
          <a:noFill/>
          <a:ln>
            <a:solidFill>
              <a:srgbClr val="0070c0"/>
            </a:solidFill>
            <a:prstDash val="sys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218" name="Pfeil: nach rechts 15"/>
          <p:cNvSpPr/>
          <p:nvPr/>
        </p:nvSpPr>
        <p:spPr>
          <a:xfrm>
            <a:off x="1560600" y="3004920"/>
            <a:ext cx="1465200" cy="609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1" lang="en-US" sz="1800" strike="noStrike" u="none">
                <a:solidFill>
                  <a:schemeClr val="lt1"/>
                </a:solidFill>
                <a:uFillTx/>
                <a:latin typeface="Tw Cen MT"/>
              </a:rPr>
              <a:t>1</a:t>
            </a:r>
            <a:r>
              <a:rPr b="0" lang="en-US" sz="1800" strike="noStrike" u="none">
                <a:solidFill>
                  <a:schemeClr val="lt1"/>
                </a:solidFill>
                <a:uFillTx/>
                <a:latin typeface="Tw Cen MT"/>
              </a:rPr>
              <a:t>: question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9" name="Pfeil: nach rechts 16"/>
          <p:cNvSpPr/>
          <p:nvPr/>
        </p:nvSpPr>
        <p:spPr>
          <a:xfrm>
            <a:off x="5104080" y="3004920"/>
            <a:ext cx="2158200" cy="609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1" lang="en-US" sz="1800" strike="noStrike" u="none">
                <a:solidFill>
                  <a:schemeClr val="lt1"/>
                </a:solidFill>
                <a:uFillTx/>
                <a:latin typeface="Tw Cen MT"/>
              </a:rPr>
              <a:t>2</a:t>
            </a:r>
            <a:r>
              <a:rPr b="0" lang="en-US" sz="1800" strike="noStrike" u="none">
                <a:solidFill>
                  <a:schemeClr val="lt1"/>
                </a:solidFill>
                <a:uFillTx/>
                <a:latin typeface="Tw Cen MT"/>
              </a:rPr>
              <a:t>: </a:t>
            </a:r>
            <a:r>
              <a:rPr b="0" lang="en-US" sz="1800" strike="noStrike" u="none">
                <a:solidFill>
                  <a:schemeClr val="lt1"/>
                </a:solidFill>
                <a:highlight>
                  <a:srgbClr val="00ff00"/>
                </a:highlight>
                <a:uFillTx/>
                <a:latin typeface="Tw Cen MT"/>
              </a:rPr>
              <a:t>Cypher</a:t>
            </a:r>
            <a:r>
              <a:rPr b="0" lang="en-US" sz="1800" strike="noStrike" u="none">
                <a:solidFill>
                  <a:schemeClr val="lt1"/>
                </a:solidFill>
                <a:uFillTx/>
                <a:latin typeface="Tw Cen MT"/>
              </a:rPr>
              <a:t> Query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0" name="Pfeil: nach rechts 17"/>
          <p:cNvSpPr/>
          <p:nvPr/>
        </p:nvSpPr>
        <p:spPr>
          <a:xfrm flipH="1">
            <a:off x="5103360" y="4023360"/>
            <a:ext cx="2158200" cy="609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1" lang="en-US" sz="1800" strike="noStrike" u="none">
                <a:solidFill>
                  <a:schemeClr val="lt1"/>
                </a:solidFill>
                <a:uFillTx/>
                <a:latin typeface="Tw Cen MT"/>
              </a:rPr>
              <a:t>3</a:t>
            </a:r>
            <a:r>
              <a:rPr b="0" lang="en-US" sz="1800" strike="noStrike" u="none">
                <a:solidFill>
                  <a:schemeClr val="lt1"/>
                </a:solidFill>
                <a:uFillTx/>
                <a:latin typeface="Tw Cen MT"/>
              </a:rPr>
              <a:t>: </a:t>
            </a:r>
            <a:r>
              <a:rPr b="0" lang="en-US" sz="1800" strike="noStrike" u="none">
                <a:solidFill>
                  <a:schemeClr val="lt1"/>
                </a:solidFill>
                <a:highlight>
                  <a:srgbClr val="00ff00"/>
                </a:highlight>
                <a:uFillTx/>
                <a:latin typeface="Tw Cen MT"/>
              </a:rPr>
              <a:t>Cypher</a:t>
            </a:r>
            <a:r>
              <a:rPr b="0" lang="en-US" sz="1800" strike="noStrike" u="none">
                <a:solidFill>
                  <a:schemeClr val="lt1"/>
                </a:solidFill>
                <a:uFillTx/>
                <a:latin typeface="Tw Cen MT"/>
              </a:rPr>
              <a:t> Response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1" name="Pfeil: nach rechts 19"/>
          <p:cNvSpPr/>
          <p:nvPr/>
        </p:nvSpPr>
        <p:spPr>
          <a:xfrm flipH="1">
            <a:off x="1560600" y="4017600"/>
            <a:ext cx="1465200" cy="609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1" lang="en-US" sz="1800" strike="noStrike" u="none">
                <a:solidFill>
                  <a:schemeClr val="lt1"/>
                </a:solidFill>
                <a:uFillTx/>
                <a:latin typeface="Tw Cen MT"/>
              </a:rPr>
              <a:t>4</a:t>
            </a:r>
            <a:r>
              <a:rPr b="0" lang="en-US" sz="1800" strike="noStrike" u="none">
                <a:solidFill>
                  <a:schemeClr val="lt1"/>
                </a:solidFill>
                <a:uFillTx/>
                <a:latin typeface="Tw Cen MT"/>
              </a:rPr>
              <a:t>: answer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22" name="Grafik 31" descr="Dokument mit einfarbiger Füllu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534240" y="3317040"/>
            <a:ext cx="914040" cy="914040"/>
          </a:xfrm>
          <a:prstGeom prst="rect">
            <a:avLst/>
          </a:prstGeom>
          <a:ln w="0">
            <a:noFill/>
          </a:ln>
        </p:spPr>
      </p:pic>
      <p:pic>
        <p:nvPicPr>
          <p:cNvPr id="223" name="Picture 2" descr="Inside LangChain: The Open Source Large Language Model Framework Everyone  is Talking About | by Jesus Rodriguez | Towards AI"/>
          <p:cNvPicPr/>
          <p:nvPr/>
        </p:nvPicPr>
        <p:blipFill>
          <a:blip r:embed="rId6"/>
          <a:srcRect l="15362" t="32338" r="14960" b="34904"/>
          <a:stretch/>
        </p:blipFill>
        <p:spPr>
          <a:xfrm>
            <a:off x="3036240" y="1928520"/>
            <a:ext cx="2057040" cy="505080"/>
          </a:xfrm>
          <a:prstGeom prst="rect">
            <a:avLst/>
          </a:prstGeom>
          <a:ln w="0">
            <a:noFill/>
          </a:ln>
        </p:spPr>
      </p:pic>
      <p:pic>
        <p:nvPicPr>
          <p:cNvPr id="224" name="Grafik 32" descr=""/>
          <p:cNvPicPr/>
          <p:nvPr/>
        </p:nvPicPr>
        <p:blipFill>
          <a:blip r:embed="rId7"/>
          <a:srcRect l="23652" t="37687" r="26683" b="37529"/>
          <a:stretch/>
        </p:blipFill>
        <p:spPr>
          <a:xfrm>
            <a:off x="3385800" y="2434320"/>
            <a:ext cx="1357920" cy="38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300960" y="293040"/>
            <a:ext cx="9325800" cy="899640"/>
          </a:xfrm>
          <a:prstGeom prst="rect">
            <a:avLst/>
          </a:prstGeom>
          <a:noFill/>
          <a:ln w="0">
            <a:noFill/>
          </a:ln>
        </p:spPr>
        <p:txBody>
          <a:bodyPr lIns="91440" rIns="90000" tIns="90000" bIns="0" anchor="ctr">
            <a:normAutofit fontScale="92500" lnSpcReduction="9999"/>
          </a:bodyPr>
          <a:p>
            <a:pPr marL="914400" indent="-914400" defTabSz="914400">
              <a:lnSpc>
                <a:spcPct val="80000"/>
              </a:lnSpc>
              <a:buClr>
                <a:srgbClr val="0d0d0d"/>
              </a:buClr>
              <a:buFont typeface="Tw Cen MT Condensed"/>
              <a:buAutoNum type="arabicPeriod" startAt="6"/>
            </a:pPr>
            <a:r>
              <a:rPr b="0" lang="en-US" sz="4800" spc="99" strike="noStrike" u="none" cap="all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knowledge graph queries</a:t>
            </a:r>
            <a:endParaRPr b="0" lang="de-DE" sz="4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300960" y="1390680"/>
            <a:ext cx="9323640" cy="4175640"/>
          </a:xfrm>
          <a:prstGeom prst="rect">
            <a:avLst/>
          </a:prstGeom>
          <a:noFill/>
          <a:ln w="0">
            <a:solidFill>
              <a:srgbClr val="0070c0"/>
            </a:solidFill>
            <a:prstDash val="lgDash"/>
          </a:ln>
        </p:spPr>
        <p:txBody>
          <a:bodyPr lIns="180000" rIns="180000" tIns="180000" bIns="3600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de-DE" sz="22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227" name="Textfeld 18"/>
          <p:cNvSpPr/>
          <p:nvPr/>
        </p:nvSpPr>
        <p:spPr>
          <a:xfrm>
            <a:off x="300960" y="5772240"/>
            <a:ext cx="9323640" cy="755280"/>
          </a:xfrm>
          <a:prstGeom prst="rect">
            <a:avLst/>
          </a:prstGeom>
          <a:noFill/>
          <a:ln w="0">
            <a:solidFill>
              <a:srgbClr val="0070c0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180000" rIns="180000" tIns="108000" bIns="108000" anchor="ctr">
            <a:normAutofit/>
          </a:bodyPr>
          <a:p>
            <a:pPr defTabSz="457200">
              <a:lnSpc>
                <a:spcPct val="100000"/>
              </a:lnSpc>
            </a:pPr>
            <a:r>
              <a:rPr b="0" lang="en-US" sz="1800" strike="noStrike" u="none">
                <a:solidFill>
                  <a:srgbClr val="0070c0"/>
                </a:solidFill>
                <a:uFillTx/>
                <a:latin typeface="Tw Cen MT"/>
              </a:rPr>
              <a:t>Parameterized functions allow for a wide range of different questions.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28" name="Grafik 3" descr=""/>
          <p:cNvPicPr/>
          <p:nvPr/>
        </p:nvPicPr>
        <p:blipFill>
          <a:blip r:embed="rId1"/>
          <a:stretch/>
        </p:blipFill>
        <p:spPr>
          <a:xfrm>
            <a:off x="1000440" y="2023200"/>
            <a:ext cx="3403080" cy="740520"/>
          </a:xfrm>
          <a:prstGeom prst="rect">
            <a:avLst/>
          </a:prstGeom>
          <a:ln w="0">
            <a:noFill/>
          </a:ln>
        </p:spPr>
      </p:pic>
      <p:sp>
        <p:nvSpPr>
          <p:cNvPr id="229" name="Textfeld 4"/>
          <p:cNvSpPr/>
          <p:nvPr/>
        </p:nvSpPr>
        <p:spPr>
          <a:xfrm>
            <a:off x="963000" y="1537920"/>
            <a:ext cx="3144960" cy="393480"/>
          </a:xfrm>
          <a:prstGeom prst="rect">
            <a:avLst/>
          </a:prstGeom>
          <a:noFill/>
          <a:ln w="0">
            <a:solidFill>
              <a:srgbClr val="0070c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b="1" lang="en-US" sz="1800" strike="noStrike" u="none">
                <a:solidFill>
                  <a:srgbClr val="0070c0"/>
                </a:solidFill>
                <a:uFillTx/>
                <a:latin typeface="Tw Cen MT"/>
              </a:rPr>
              <a:t>6 Parameterizable Functions: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0" name="Grafik 5" descr=""/>
          <p:cNvPicPr/>
          <p:nvPr/>
        </p:nvPicPr>
        <p:blipFill>
          <a:blip r:embed="rId2"/>
          <a:stretch/>
        </p:blipFill>
        <p:spPr>
          <a:xfrm>
            <a:off x="1000440" y="2906280"/>
            <a:ext cx="3420720" cy="631440"/>
          </a:xfrm>
          <a:prstGeom prst="rect">
            <a:avLst/>
          </a:prstGeom>
          <a:ln w="0">
            <a:noFill/>
          </a:ln>
        </p:spPr>
      </p:pic>
      <p:pic>
        <p:nvPicPr>
          <p:cNvPr id="231" name="Grafik 7" descr=""/>
          <p:cNvPicPr/>
          <p:nvPr/>
        </p:nvPicPr>
        <p:blipFill>
          <a:blip r:embed="rId3"/>
          <a:stretch/>
        </p:blipFill>
        <p:spPr>
          <a:xfrm>
            <a:off x="1000440" y="3680640"/>
            <a:ext cx="3184560" cy="896040"/>
          </a:xfrm>
          <a:prstGeom prst="rect">
            <a:avLst/>
          </a:prstGeom>
          <a:ln w="0">
            <a:noFill/>
          </a:ln>
        </p:spPr>
      </p:pic>
      <p:pic>
        <p:nvPicPr>
          <p:cNvPr id="232" name="Grafik 8" descr=""/>
          <p:cNvPicPr/>
          <p:nvPr/>
        </p:nvPicPr>
        <p:blipFill>
          <a:blip r:embed="rId4"/>
          <a:stretch/>
        </p:blipFill>
        <p:spPr>
          <a:xfrm>
            <a:off x="1000440" y="4691880"/>
            <a:ext cx="3261600" cy="691920"/>
          </a:xfrm>
          <a:prstGeom prst="rect">
            <a:avLst/>
          </a:prstGeom>
          <a:ln w="0">
            <a:noFill/>
          </a:ln>
        </p:spPr>
      </p:pic>
      <p:pic>
        <p:nvPicPr>
          <p:cNvPr id="233" name="Grafik 10" descr=""/>
          <p:cNvPicPr/>
          <p:nvPr/>
        </p:nvPicPr>
        <p:blipFill>
          <a:blip r:embed="rId5"/>
          <a:stretch/>
        </p:blipFill>
        <p:spPr>
          <a:xfrm>
            <a:off x="5797440" y="1984680"/>
            <a:ext cx="3144960" cy="1279080"/>
          </a:xfrm>
          <a:prstGeom prst="rect">
            <a:avLst/>
          </a:prstGeom>
          <a:ln w="0">
            <a:noFill/>
          </a:ln>
        </p:spPr>
      </p:pic>
      <p:sp>
        <p:nvSpPr>
          <p:cNvPr id="234" name="Textfeld 12"/>
          <p:cNvSpPr/>
          <p:nvPr/>
        </p:nvSpPr>
        <p:spPr>
          <a:xfrm>
            <a:off x="5797440" y="1512000"/>
            <a:ext cx="3144960" cy="393480"/>
          </a:xfrm>
          <a:prstGeom prst="rect">
            <a:avLst/>
          </a:prstGeom>
          <a:noFill/>
          <a:ln w="0">
            <a:solidFill>
              <a:srgbClr val="0070c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b="1" lang="en-US" sz="1800" strike="noStrike" u="none">
                <a:solidFill>
                  <a:srgbClr val="0070c0"/>
                </a:solidFill>
                <a:uFillTx/>
                <a:latin typeface="Tw Cen MT"/>
              </a:rPr>
              <a:t>Parameters: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5" name="Pfeil: nach rechts 20"/>
          <p:cNvSpPr/>
          <p:nvPr/>
        </p:nvSpPr>
        <p:spPr>
          <a:xfrm>
            <a:off x="4707720" y="1460880"/>
            <a:ext cx="510480" cy="56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Tw Cen MT"/>
              </a:rPr>
              <a:t>1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6" name="Pfeil: nach rechts 22"/>
          <p:cNvSpPr/>
          <p:nvPr/>
        </p:nvSpPr>
        <p:spPr>
          <a:xfrm rot="5400000">
            <a:off x="7195680" y="3491640"/>
            <a:ext cx="510480" cy="56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45000" rIns="45000" tIns="90000" bIns="90000" anchor="ctr" vert="vert270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Tw Cen MT"/>
              </a:rPr>
              <a:t>2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37" name="Grafik 23" descr=""/>
          <p:cNvPicPr/>
          <p:nvPr/>
        </p:nvPicPr>
        <p:blipFill>
          <a:blip r:embed="rId6"/>
          <a:srcRect l="0" t="0" r="8344" b="0"/>
          <a:stretch/>
        </p:blipFill>
        <p:spPr>
          <a:xfrm>
            <a:off x="5461560" y="4281840"/>
            <a:ext cx="3978000" cy="924480"/>
          </a:xfrm>
          <a:prstGeom prst="rect">
            <a:avLst/>
          </a:prstGeom>
          <a:ln w="0">
            <a:solidFill>
              <a:srgbClr val="0070c0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erade Verbindung mit Pfeil 33"/>
          <p:cNvCxnSpPr/>
          <p:nvPr/>
        </p:nvCxnSpPr>
        <p:spPr>
          <a:xfrm flipH="1">
            <a:off x="7484040" y="2654280"/>
            <a:ext cx="250200" cy="1077480"/>
          </a:xfrm>
          <a:prstGeom prst="straightConnector1">
            <a:avLst/>
          </a:prstGeom>
          <a:ln w="25400">
            <a:solidFill>
              <a:srgbClr val="00cc00"/>
            </a:solidFill>
            <a:round/>
            <a:tailEnd len="med" type="triangle" w="med"/>
          </a:ln>
        </p:spPr>
      </p:cxnSp>
      <p:pic>
        <p:nvPicPr>
          <p:cNvPr id="239" name="Grafik 11" descr=""/>
          <p:cNvPicPr/>
          <p:nvPr/>
        </p:nvPicPr>
        <p:blipFill>
          <a:blip r:embed="rId1"/>
          <a:stretch/>
        </p:blipFill>
        <p:spPr>
          <a:xfrm>
            <a:off x="521280" y="3300480"/>
            <a:ext cx="4235040" cy="537840"/>
          </a:xfrm>
          <a:prstGeom prst="rect">
            <a:avLst/>
          </a:prstGeom>
          <a:ln w="0">
            <a:solidFill>
              <a:srgbClr val="0070c0"/>
            </a:solidFill>
          </a:ln>
        </p:spPr>
      </p:pic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300960" y="293040"/>
            <a:ext cx="9325800" cy="899640"/>
          </a:xfrm>
          <a:prstGeom prst="rect">
            <a:avLst/>
          </a:prstGeom>
          <a:noFill/>
          <a:ln w="0">
            <a:noFill/>
          </a:ln>
        </p:spPr>
        <p:txBody>
          <a:bodyPr lIns="91440" rIns="90000" tIns="90000" bIns="0" anchor="ctr">
            <a:normAutofit fontScale="92500" lnSpcReduction="9999"/>
          </a:bodyPr>
          <a:p>
            <a:pPr marL="914400" indent="-914400" defTabSz="914400">
              <a:lnSpc>
                <a:spcPct val="80000"/>
              </a:lnSpc>
              <a:buClr>
                <a:srgbClr val="0d0d0d"/>
              </a:buClr>
              <a:buFont typeface="Tw Cen MT Condensed"/>
              <a:buAutoNum type="arabicPeriod" startAt="6"/>
            </a:pPr>
            <a:r>
              <a:rPr b="0" lang="en-US" sz="4800" spc="99" strike="noStrike" u="none" cap="all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knowledge graph queries</a:t>
            </a:r>
            <a:endParaRPr b="0" lang="de-DE" sz="4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300960" y="1390680"/>
            <a:ext cx="9323640" cy="4175640"/>
          </a:xfrm>
          <a:prstGeom prst="rect">
            <a:avLst/>
          </a:prstGeom>
          <a:noFill/>
          <a:ln w="0">
            <a:solidFill>
              <a:srgbClr val="0070c0"/>
            </a:solidFill>
            <a:prstDash val="lgDash"/>
          </a:ln>
        </p:spPr>
        <p:txBody>
          <a:bodyPr lIns="180000" rIns="180000" tIns="180000" bIns="3600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de-DE" sz="22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242" name="Textfeld 18"/>
          <p:cNvSpPr/>
          <p:nvPr/>
        </p:nvSpPr>
        <p:spPr>
          <a:xfrm>
            <a:off x="300960" y="5772240"/>
            <a:ext cx="9323640" cy="755280"/>
          </a:xfrm>
          <a:prstGeom prst="rect">
            <a:avLst/>
          </a:prstGeom>
          <a:noFill/>
          <a:ln w="0">
            <a:solidFill>
              <a:srgbClr val="0070c0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180000" rIns="180000" tIns="108000" bIns="108000" anchor="ctr">
            <a:normAutofit/>
          </a:bodyPr>
          <a:p>
            <a:pPr defTabSz="457200">
              <a:lnSpc>
                <a:spcPct val="100000"/>
              </a:lnSpc>
            </a:pPr>
            <a:r>
              <a:rPr b="0" lang="en-US" sz="1800" strike="noStrike" u="none">
                <a:solidFill>
                  <a:srgbClr val="0070c0"/>
                </a:solidFill>
                <a:uFillTx/>
                <a:latin typeface="Tw Cen MT"/>
              </a:rPr>
              <a:t>Change in parameters will change question, answer and answer components.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3" name="Textfeld 4"/>
          <p:cNvSpPr/>
          <p:nvPr/>
        </p:nvSpPr>
        <p:spPr>
          <a:xfrm>
            <a:off x="3380400" y="1967400"/>
            <a:ext cx="3144960" cy="393480"/>
          </a:xfrm>
          <a:prstGeom prst="rect">
            <a:avLst/>
          </a:prstGeom>
          <a:noFill/>
          <a:ln w="0">
            <a:solidFill>
              <a:srgbClr val="0070c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b="1" lang="en-US" sz="1800" strike="noStrike" u="none">
                <a:solidFill>
                  <a:srgbClr val="0070c0"/>
                </a:solidFill>
                <a:uFillTx/>
                <a:latin typeface="Tw Cen MT"/>
              </a:rPr>
              <a:t>Parameterizable Function: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44" name="Grafik 6" descr=""/>
          <p:cNvPicPr/>
          <p:nvPr/>
        </p:nvPicPr>
        <p:blipFill>
          <a:blip r:embed="rId2"/>
          <a:stretch/>
        </p:blipFill>
        <p:spPr>
          <a:xfrm>
            <a:off x="1129320" y="2435040"/>
            <a:ext cx="7647120" cy="285120"/>
          </a:xfrm>
          <a:prstGeom prst="rect">
            <a:avLst/>
          </a:prstGeom>
          <a:ln w="0">
            <a:solidFill>
              <a:srgbClr val="0070c0"/>
            </a:solidFill>
          </a:ln>
        </p:spPr>
      </p:pic>
      <p:sp>
        <p:nvSpPr>
          <p:cNvPr id="245" name="Textfeld 9"/>
          <p:cNvSpPr/>
          <p:nvPr/>
        </p:nvSpPr>
        <p:spPr>
          <a:xfrm>
            <a:off x="3380400" y="1564920"/>
            <a:ext cx="3144960" cy="3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uFillTx/>
                <a:latin typeface="Tw Cen MT"/>
              </a:rPr>
              <a:t>Example: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46" name="Grafik 13" descr=""/>
          <p:cNvPicPr/>
          <p:nvPr/>
        </p:nvPicPr>
        <p:blipFill>
          <a:blip r:embed="rId3"/>
          <a:stretch/>
        </p:blipFill>
        <p:spPr>
          <a:xfrm>
            <a:off x="5126760" y="3299400"/>
            <a:ext cx="4235040" cy="526320"/>
          </a:xfrm>
          <a:prstGeom prst="rect">
            <a:avLst/>
          </a:prstGeom>
          <a:ln w="0">
            <a:solidFill>
              <a:srgbClr val="0070c0"/>
            </a:solidFill>
          </a:ln>
        </p:spPr>
      </p:pic>
      <p:cxnSp>
        <p:nvCxnSpPr>
          <p:cNvPr id="247" name="Gerade Verbindung mit Pfeil 16"/>
          <p:cNvCxnSpPr/>
          <p:nvPr/>
        </p:nvCxnSpPr>
        <p:spPr>
          <a:xfrm flipH="1">
            <a:off x="2809080" y="2654280"/>
            <a:ext cx="2417040" cy="901440"/>
          </a:xfrm>
          <a:prstGeom prst="straightConnector1">
            <a:avLst/>
          </a:prstGeom>
          <a:ln w="25400">
            <a:solidFill>
              <a:srgbClr val="ff0000"/>
            </a:solidFill>
            <a:round/>
            <a:tailEnd len="med" type="triangle" w="med"/>
          </a:ln>
        </p:spPr>
      </p:cxnSp>
      <p:cxnSp>
        <p:nvCxnSpPr>
          <p:cNvPr id="248" name="Gerade Verbindung mit Pfeil 24"/>
          <p:cNvCxnSpPr/>
          <p:nvPr/>
        </p:nvCxnSpPr>
        <p:spPr>
          <a:xfrm flipH="1">
            <a:off x="3773160" y="2654280"/>
            <a:ext cx="3961080" cy="1077480"/>
          </a:xfrm>
          <a:prstGeom prst="straightConnector1">
            <a:avLst/>
          </a:prstGeom>
          <a:ln w="25400">
            <a:solidFill>
              <a:srgbClr val="ff0000"/>
            </a:solidFill>
            <a:round/>
            <a:tailEnd len="med" type="triangle" w="med"/>
          </a:ln>
        </p:spPr>
      </p:cxnSp>
      <p:cxnSp>
        <p:nvCxnSpPr>
          <p:cNvPr id="249" name="Gerade Verbindung mit Pfeil 30"/>
          <p:cNvCxnSpPr>
            <a:endCxn id="250" idx="1"/>
          </p:cNvCxnSpPr>
          <p:nvPr/>
        </p:nvCxnSpPr>
        <p:spPr>
          <a:xfrm>
            <a:off x="5238360" y="2661840"/>
            <a:ext cx="1819080" cy="897120"/>
          </a:xfrm>
          <a:prstGeom prst="straightConnector1">
            <a:avLst/>
          </a:prstGeom>
          <a:ln w="25400">
            <a:solidFill>
              <a:srgbClr val="00cc00"/>
            </a:solidFill>
            <a:round/>
            <a:tailEnd len="med" type="triangle" w="med"/>
          </a:ln>
        </p:spPr>
      </p:cxnSp>
      <p:sp>
        <p:nvSpPr>
          <p:cNvPr id="251" name="Rechteck: abgerundete Ecken 37"/>
          <p:cNvSpPr/>
          <p:nvPr/>
        </p:nvSpPr>
        <p:spPr>
          <a:xfrm>
            <a:off x="2417400" y="3486600"/>
            <a:ext cx="391320" cy="162360"/>
          </a:xfrm>
          <a:prstGeom prst="roundRect">
            <a:avLst>
              <a:gd name="adj" fmla="val 16667"/>
            </a:avLst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252" name="Rechteck: abgerundete Ecken 38"/>
          <p:cNvSpPr/>
          <p:nvPr/>
        </p:nvSpPr>
        <p:spPr>
          <a:xfrm>
            <a:off x="2456280" y="3658320"/>
            <a:ext cx="1316880" cy="171360"/>
          </a:xfrm>
          <a:prstGeom prst="roundRect">
            <a:avLst>
              <a:gd name="adj" fmla="val 16667"/>
            </a:avLst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253" name="Rechteck: abgerundete Ecken 39"/>
          <p:cNvSpPr/>
          <p:nvPr/>
        </p:nvSpPr>
        <p:spPr>
          <a:xfrm>
            <a:off x="7071840" y="3653280"/>
            <a:ext cx="344880" cy="160200"/>
          </a:xfrm>
          <a:prstGeom prst="roundRect">
            <a:avLst>
              <a:gd name="adj" fmla="val 16667"/>
            </a:avLst>
          </a:prstGeom>
          <a:solidFill>
            <a:srgbClr val="00cc00">
              <a:alpha val="10000"/>
            </a:srgbClr>
          </a:solidFill>
          <a:ln>
            <a:solidFill>
              <a:srgbClr val="00cc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250" name="Rechteck: abgerundete Ecken 41"/>
          <p:cNvSpPr/>
          <p:nvPr/>
        </p:nvSpPr>
        <p:spPr>
          <a:xfrm>
            <a:off x="7057080" y="3478680"/>
            <a:ext cx="1162800" cy="160200"/>
          </a:xfrm>
          <a:prstGeom prst="roundRect">
            <a:avLst>
              <a:gd name="adj" fmla="val 16667"/>
            </a:avLst>
          </a:prstGeom>
          <a:solidFill>
            <a:srgbClr val="00cc00">
              <a:alpha val="10000"/>
            </a:srgbClr>
          </a:solidFill>
          <a:ln>
            <a:solidFill>
              <a:srgbClr val="00cc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254" name="Rechteck: abgerundete Ecken 46"/>
          <p:cNvSpPr/>
          <p:nvPr/>
        </p:nvSpPr>
        <p:spPr>
          <a:xfrm>
            <a:off x="521280" y="4081320"/>
            <a:ext cx="4235040" cy="1000440"/>
          </a:xfrm>
          <a:prstGeom prst="roundRect">
            <a:avLst>
              <a:gd name="adj" fmla="val 16667"/>
            </a:avLst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36000" rIns="36000" tIns="36000" bIns="36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b="1" lang="en-US" sz="1400" strike="noStrike" u="none">
                <a:solidFill>
                  <a:schemeClr val="dk1"/>
                </a:solidFill>
                <a:uFillTx/>
                <a:latin typeface="Tw Cen MT"/>
              </a:rPr>
              <a:t>QUESTION:</a:t>
            </a:r>
            <a:r>
              <a:rPr b="0" lang="en-US" sz="1800" strike="noStrike" u="none">
                <a:solidFill>
                  <a:schemeClr val="dk1"/>
                </a:solidFill>
                <a:uFillTx/>
                <a:latin typeface="Tw Cen MT"/>
              </a:rPr>
              <a:t> 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0" lang="en-US" sz="1600" strike="noStrike" u="none">
                <a:solidFill>
                  <a:srgbClr val="ff0000"/>
                </a:solidFill>
                <a:uFillTx/>
                <a:latin typeface="Tw Cen MT"/>
              </a:rPr>
              <a:t>“</a:t>
            </a:r>
            <a:r>
              <a:rPr b="1" lang="en-US" sz="1600" strike="noStrike" u="none">
                <a:solidFill>
                  <a:srgbClr val="ff0000"/>
                </a:solidFill>
                <a:uFillTx/>
                <a:latin typeface="Tw Cen MT"/>
              </a:rPr>
              <a:t>Which </a:t>
            </a:r>
            <a:r>
              <a:rPr b="1" lang="en-US" sz="1600" strike="noStrike" u="sng">
                <a:solidFill>
                  <a:srgbClr val="ff0000"/>
                </a:solidFill>
                <a:uFillTx/>
                <a:latin typeface="Tw Cen MT"/>
              </a:rPr>
              <a:t>company</a:t>
            </a:r>
            <a:r>
              <a:rPr b="1" lang="en-US" sz="1600" strike="noStrike" u="none">
                <a:solidFill>
                  <a:srgbClr val="ff0000"/>
                </a:solidFill>
                <a:uFillTx/>
                <a:latin typeface="Tw Cen MT"/>
              </a:rPr>
              <a:t> had the most </a:t>
            </a:r>
            <a:r>
              <a:rPr b="1" lang="en-US" sz="1600" strike="noStrike" u="sng">
                <a:solidFill>
                  <a:srgbClr val="ff0000"/>
                </a:solidFill>
                <a:uFillTx/>
                <a:latin typeface="Tw Cen MT"/>
              </a:rPr>
              <a:t>EmissionsToAirByPollutant</a:t>
            </a:r>
            <a:r>
              <a:rPr b="1" lang="en-US" sz="1600" strike="noStrike" u="none">
                <a:solidFill>
                  <a:srgbClr val="ff0000"/>
                </a:solidFill>
                <a:uFillTx/>
                <a:latin typeface="Tw Cen MT"/>
              </a:rPr>
              <a:t> in [</a:t>
            </a:r>
            <a:r>
              <a:rPr b="0" lang="en-US" sz="1600" strike="noStrike" u="none">
                <a:solidFill>
                  <a:srgbClr val="ff0000"/>
                </a:solidFill>
                <a:uFillTx/>
                <a:latin typeface="Tw Cen MT"/>
              </a:rPr>
              <a:t>'</a:t>
            </a:r>
            <a:r>
              <a:rPr b="1" lang="en-US" sz="1600" strike="noStrike" u="none">
                <a:solidFill>
                  <a:srgbClr val="ff0000"/>
                </a:solidFill>
                <a:uFillTx/>
                <a:latin typeface="Tw Cen MT"/>
              </a:rPr>
              <a:t>2023</a:t>
            </a:r>
            <a:r>
              <a:rPr b="0" lang="en-US" sz="1600" strike="noStrike" u="none">
                <a:solidFill>
                  <a:srgbClr val="ff0000"/>
                </a:solidFill>
                <a:uFillTx/>
                <a:latin typeface="Tw Cen MT"/>
              </a:rPr>
              <a:t>'</a:t>
            </a:r>
            <a:r>
              <a:rPr b="1" lang="en-US" sz="1600" strike="noStrike" u="none">
                <a:solidFill>
                  <a:srgbClr val="ff0000"/>
                </a:solidFill>
                <a:uFillTx/>
                <a:latin typeface="Tw Cen MT"/>
              </a:rPr>
              <a:t>, </a:t>
            </a:r>
            <a:r>
              <a:rPr b="0" lang="en-US" sz="1600" strike="noStrike" u="none">
                <a:solidFill>
                  <a:srgbClr val="ff0000"/>
                </a:solidFill>
                <a:uFillTx/>
                <a:latin typeface="Tw Cen MT"/>
              </a:rPr>
              <a:t>'</a:t>
            </a:r>
            <a:r>
              <a:rPr b="1" lang="en-US" sz="1600" strike="noStrike" u="none">
                <a:solidFill>
                  <a:srgbClr val="ff0000"/>
                </a:solidFill>
                <a:uFillTx/>
                <a:latin typeface="Tw Cen MT"/>
              </a:rPr>
              <a:t>2022</a:t>
            </a:r>
            <a:r>
              <a:rPr b="0" lang="en-US" sz="1600" strike="noStrike" u="none">
                <a:solidFill>
                  <a:srgbClr val="ff0000"/>
                </a:solidFill>
                <a:uFillTx/>
                <a:latin typeface="Tw Cen MT"/>
              </a:rPr>
              <a:t>’</a:t>
            </a:r>
            <a:r>
              <a:rPr b="1" lang="en-US" sz="1600" strike="noStrike" u="none">
                <a:solidFill>
                  <a:srgbClr val="ff0000"/>
                </a:solidFill>
                <a:uFillTx/>
                <a:latin typeface="Tw Cen MT"/>
              </a:rPr>
              <a:t>] </a:t>
            </a:r>
            <a:r>
              <a:rPr b="0" lang="en-US" sz="1600" strike="noStrike" u="none">
                <a:solidFill>
                  <a:srgbClr val="ff0000"/>
                </a:solidFill>
                <a:uFillTx/>
                <a:latin typeface="Tw Cen MT"/>
              </a:rPr>
              <a:t>?”</a:t>
            </a:r>
            <a:endParaRPr b="0" lang="en-US" sz="1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5" name="Rechteck: abgerundete Ecken 48"/>
          <p:cNvSpPr/>
          <p:nvPr/>
        </p:nvSpPr>
        <p:spPr>
          <a:xfrm>
            <a:off x="5126760" y="4081320"/>
            <a:ext cx="4257360" cy="1211040"/>
          </a:xfrm>
          <a:prstGeom prst="roundRect">
            <a:avLst>
              <a:gd name="adj" fmla="val 16667"/>
            </a:avLst>
          </a:prstGeom>
          <a:solidFill>
            <a:srgbClr val="00cc00">
              <a:alpha val="10000"/>
            </a:srgbClr>
          </a:solidFill>
          <a:ln>
            <a:solidFill>
              <a:srgbClr val="00cc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36000" rIns="36000" tIns="36000" bIns="36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b="1" lang="en-US" sz="1400" strike="noStrike" u="none">
                <a:solidFill>
                  <a:schemeClr val="dk1"/>
                </a:solidFill>
                <a:uFillTx/>
                <a:latin typeface="Tw Cen MT"/>
              </a:rPr>
              <a:t>QUESTION:</a:t>
            </a:r>
            <a:r>
              <a:rPr b="0" lang="en-US" sz="1800" strike="noStrike" u="none">
                <a:solidFill>
                  <a:schemeClr val="dk1"/>
                </a:solidFill>
                <a:uFillTx/>
                <a:latin typeface="Tw Cen MT"/>
              </a:rPr>
              <a:t> 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0" lang="en-US" sz="1600" strike="noStrike" u="none">
                <a:solidFill>
                  <a:srgbClr val="00cc00"/>
                </a:solidFill>
                <a:uFillTx/>
                <a:latin typeface="Tw Cen MT"/>
              </a:rPr>
              <a:t>“</a:t>
            </a:r>
            <a:r>
              <a:rPr b="1" lang="en-US" sz="1600" strike="noStrike" u="none">
                <a:solidFill>
                  <a:srgbClr val="00cc00"/>
                </a:solidFill>
                <a:uFillTx/>
                <a:latin typeface="Tw Cen MT"/>
              </a:rPr>
              <a:t>In which year did </a:t>
            </a:r>
            <a:r>
              <a:rPr b="1" lang="en-US" sz="1600" strike="noStrike" u="sng">
                <a:solidFill>
                  <a:srgbClr val="00cc00"/>
                </a:solidFill>
                <a:uFillTx/>
                <a:latin typeface="Tw Cen MT"/>
              </a:rPr>
              <a:t>Adidas</a:t>
            </a:r>
            <a:r>
              <a:rPr b="1" lang="en-US" sz="1600" strike="noStrike" u="none">
                <a:solidFill>
                  <a:srgbClr val="00cc00"/>
                </a:solidFill>
                <a:uFillTx/>
                <a:latin typeface="Tw Cen MT"/>
              </a:rPr>
              <a:t> have the highest </a:t>
            </a:r>
            <a:r>
              <a:rPr b="1" lang="en-US" sz="1600" strike="noStrike" u="sng">
                <a:solidFill>
                  <a:srgbClr val="00cc00"/>
                </a:solidFill>
                <a:uFillTx/>
                <a:latin typeface="Tw Cen MT"/>
              </a:rPr>
              <a:t>EmissionsToAirByPollutant</a:t>
            </a:r>
            <a:r>
              <a:rPr b="1" lang="en-US" sz="1600" strike="noStrike" u="none">
                <a:solidFill>
                  <a:srgbClr val="00cc00"/>
                </a:solidFill>
                <a:uFillTx/>
                <a:latin typeface="Tw Cen MT"/>
              </a:rPr>
              <a:t> and how much was </a:t>
            </a:r>
            <a:r>
              <a:rPr b="1" lang="en-US" sz="1800" strike="noStrike" u="none">
                <a:solidFill>
                  <a:srgbClr val="00cc00"/>
                </a:solidFill>
                <a:uFillTx/>
                <a:latin typeface="Tw Cen MT"/>
              </a:rPr>
              <a:t>it ?</a:t>
            </a:r>
            <a:r>
              <a:rPr b="0" lang="en-US" sz="1800" strike="noStrike" u="none">
                <a:solidFill>
                  <a:srgbClr val="00cc00"/>
                </a:solidFill>
                <a:uFillTx/>
                <a:latin typeface="Tw Cen MT"/>
              </a:rPr>
              <a:t>”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Bild 4" descr="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1"/>
          <a:srcRect l="0" t="0" r="52444" b="0"/>
          <a:stretch/>
        </p:blipFill>
        <p:spPr>
          <a:xfrm>
            <a:off x="-1143000" y="108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57" name="Rechteck: abgerundete Ecken 6"/>
          <p:cNvSpPr/>
          <p:nvPr/>
        </p:nvSpPr>
        <p:spPr>
          <a:xfrm>
            <a:off x="1992240" y="2529000"/>
            <a:ext cx="5921280" cy="180000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>
            <a:solidFill>
              <a:srgbClr val="0c4b63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4800" strike="noStrike" u="none">
                <a:solidFill>
                  <a:schemeClr val="lt1"/>
                </a:solidFill>
                <a:uFillTx/>
                <a:latin typeface="Tw Cen MT"/>
              </a:rPr>
              <a:t>LIVE DEMO </a:t>
            </a:r>
            <a:r>
              <a:rPr b="1" lang="en-US" sz="4800" strike="noStrike" u="none">
                <a:solidFill>
                  <a:schemeClr val="lt1"/>
                </a:solidFill>
                <a:uFillTx/>
                <a:latin typeface="Tw Cen MT"/>
              </a:rPr>
              <a:t>2</a:t>
            </a:r>
            <a:r>
              <a:rPr b="0" lang="en-US" sz="4800" strike="noStrike" u="none">
                <a:solidFill>
                  <a:schemeClr val="lt1"/>
                </a:solidFill>
                <a:uFillTx/>
                <a:latin typeface="Tw Cen MT"/>
              </a:rPr>
              <a:t>:</a:t>
            </a:r>
            <a:endParaRPr b="0" lang="en-US" sz="4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Tw Cen MT"/>
              </a:rPr>
              <a:t>Query Knowledge Graph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Bild 4" descr="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1"/>
          <a:srcRect l="0" t="0" r="52444" b="0"/>
          <a:stretch/>
        </p:blipFill>
        <p:spPr>
          <a:xfrm>
            <a:off x="-1143000" y="108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59" name="Rechteck: abgerundete Ecken 6"/>
          <p:cNvSpPr/>
          <p:nvPr/>
        </p:nvSpPr>
        <p:spPr>
          <a:xfrm>
            <a:off x="1992240" y="2529000"/>
            <a:ext cx="5921280" cy="180000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>
            <a:solidFill>
              <a:srgbClr val="0c4b63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4800" strike="noStrike" u="none">
                <a:solidFill>
                  <a:schemeClr val="lt1"/>
                </a:solidFill>
                <a:uFillTx/>
                <a:latin typeface="Tw Cen MT"/>
              </a:rPr>
              <a:t>Thank you </a:t>
            </a:r>
            <a:endParaRPr b="0" lang="en-US" sz="4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0" lang="en-US" sz="4800" strike="noStrike" u="none">
                <a:solidFill>
                  <a:schemeClr val="lt1"/>
                </a:solidFill>
                <a:uFillTx/>
                <a:latin typeface="Tw Cen MT"/>
              </a:rPr>
              <a:t>for your attention !</a:t>
            </a:r>
            <a:endParaRPr b="0" lang="en-US" sz="4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00960" y="293040"/>
            <a:ext cx="9325800" cy="899640"/>
          </a:xfrm>
          <a:prstGeom prst="rect">
            <a:avLst/>
          </a:prstGeom>
          <a:noFill/>
          <a:ln w="0">
            <a:noFill/>
          </a:ln>
        </p:spPr>
        <p:txBody>
          <a:bodyPr lIns="91440" rIns="90000" tIns="90000" bIns="0" anchor="ctr">
            <a:noAutofit/>
          </a:bodyPr>
          <a:p>
            <a:pPr indent="0" defTabSz="914400">
              <a:lnSpc>
                <a:spcPct val="80000"/>
              </a:lnSpc>
              <a:buNone/>
            </a:pPr>
            <a:r>
              <a:rPr b="0" lang="en-US" sz="4800" spc="99" strike="noStrike" u="none" cap="all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Content</a:t>
            </a:r>
            <a:endParaRPr b="0" lang="de-DE" sz="4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997920" y="1568160"/>
            <a:ext cx="6923520" cy="4551480"/>
          </a:xfrm>
          <a:prstGeom prst="rect">
            <a:avLst/>
          </a:prstGeom>
          <a:noFill/>
          <a:ln w="0">
            <a:noFill/>
          </a:ln>
        </p:spPr>
        <p:txBody>
          <a:bodyPr lIns="180000" rIns="180000" tIns="180000" bIns="36000" anchor="t">
            <a:noAutofit/>
          </a:bodyPr>
          <a:p>
            <a:pPr marL="457200" indent="-45720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Tw Cen MT Condensed"/>
              <a:buAutoNum type="arabicPeriod"/>
            </a:pPr>
            <a:r>
              <a:rPr b="0" lang="en-US" sz="2200" strike="noStrike" u="none">
                <a:solidFill>
                  <a:schemeClr val="dk1"/>
                </a:solidFill>
                <a:uFillTx/>
                <a:latin typeface="Tw Cen MT"/>
              </a:rPr>
              <a:t>Extract data from XBRL</a:t>
            </a:r>
            <a:endParaRPr b="0" lang="de-DE" sz="22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Tw Cen MT Condensed"/>
              <a:buAutoNum type="arabicPeriod"/>
            </a:pPr>
            <a:r>
              <a:rPr b="0" lang="en-US" sz="2200" strike="noStrike" u="none">
                <a:solidFill>
                  <a:schemeClr val="dk1"/>
                </a:solidFill>
                <a:uFillTx/>
                <a:latin typeface="Tw Cen MT"/>
              </a:rPr>
              <a:t>Ontologies</a:t>
            </a:r>
            <a:endParaRPr b="0" lang="de-DE" sz="22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Tw Cen MT Condensed"/>
              <a:buAutoNum type="arabicPeriod"/>
            </a:pPr>
            <a:r>
              <a:rPr b="0" lang="en-US" sz="2200" strike="noStrike" u="none">
                <a:solidFill>
                  <a:schemeClr val="dk1"/>
                </a:solidFill>
                <a:uFillTx/>
                <a:latin typeface="Tw Cen MT"/>
              </a:rPr>
              <a:t>Knowledge Graph Construction</a:t>
            </a:r>
            <a:endParaRPr b="0" lang="de-DE" sz="22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Tw Cen MT Condensed"/>
              <a:buAutoNum type="arabicPeriod"/>
            </a:pPr>
            <a:r>
              <a:rPr b="0" lang="en-US" sz="2200" strike="noStrike" u="none">
                <a:solidFill>
                  <a:schemeClr val="dk1"/>
                </a:solidFill>
                <a:uFillTx/>
                <a:latin typeface="Tw Cen MT"/>
              </a:rPr>
              <a:t>Add data to Knowledge Graph</a:t>
            </a:r>
            <a:endParaRPr b="0" lang="de-DE" sz="22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1" marL="631080" indent="-4572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Tw Cen MT Condensed"/>
              <a:buAutoNum type="alphaLcPeriod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Tw Cen MT"/>
              </a:rPr>
              <a:t>External data from Wikidata and DBpedia</a:t>
            </a:r>
            <a:endParaRPr b="0" lang="de-DE" sz="18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lvl="1" marL="631080" indent="-45720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Tw Cen MT Condensed"/>
              <a:buAutoNum type="alphaLcPeriod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Tw Cen MT"/>
              </a:rPr>
              <a:t>Text embeddings</a:t>
            </a:r>
            <a:endParaRPr b="0" lang="de-DE" sz="18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Tw Cen MT Condensed"/>
              <a:buAutoNum type="arabicPeriod"/>
            </a:pPr>
            <a:r>
              <a:rPr b="0" lang="en-US" sz="2200" strike="noStrike" u="none">
                <a:solidFill>
                  <a:schemeClr val="dk1"/>
                </a:solidFill>
                <a:uFillTx/>
                <a:latin typeface="Tw Cen MT"/>
              </a:rPr>
              <a:t>Knowledge Graph Bot</a:t>
            </a:r>
            <a:endParaRPr b="0" lang="de-DE" sz="22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Tw Cen MT Condensed"/>
              <a:buAutoNum type="arabicPeriod"/>
            </a:pPr>
            <a:r>
              <a:rPr b="0" lang="en-US" sz="2200" strike="noStrike" u="none">
                <a:solidFill>
                  <a:schemeClr val="dk1"/>
                </a:solidFill>
                <a:uFillTx/>
                <a:latin typeface="Tw Cen MT"/>
              </a:rPr>
              <a:t>Knowledge Graph Queries</a:t>
            </a:r>
            <a:endParaRPr b="0" lang="de-DE" sz="22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00960" y="293040"/>
            <a:ext cx="9325800" cy="899640"/>
          </a:xfrm>
          <a:prstGeom prst="rect">
            <a:avLst/>
          </a:prstGeom>
          <a:noFill/>
          <a:ln w="0">
            <a:noFill/>
          </a:ln>
        </p:spPr>
        <p:txBody>
          <a:bodyPr lIns="91440" rIns="90000" tIns="90000" bIns="0" anchor="ctr">
            <a:noAutofit/>
          </a:bodyPr>
          <a:p>
            <a:pPr marL="914400" indent="-914400" defTabSz="914400">
              <a:lnSpc>
                <a:spcPct val="80000"/>
              </a:lnSpc>
              <a:buClr>
                <a:srgbClr val="0d0d0d"/>
              </a:buClr>
              <a:buFont typeface="Tw Cen MT Condensed"/>
              <a:buAutoNum type="arabicPeriod"/>
            </a:pPr>
            <a:r>
              <a:rPr b="0" lang="en-US" sz="4800" spc="99" strike="noStrike" u="none" cap="all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Extract data from XBRL</a:t>
            </a:r>
            <a:endParaRPr b="0" lang="de-DE" sz="4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300960" y="1390680"/>
            <a:ext cx="9323640" cy="4175640"/>
          </a:xfrm>
          <a:prstGeom prst="rect">
            <a:avLst/>
          </a:prstGeom>
          <a:noFill/>
          <a:ln w="0">
            <a:solidFill>
              <a:srgbClr val="0070c0"/>
            </a:solidFill>
            <a:prstDash val="lgDash"/>
          </a:ln>
        </p:spPr>
        <p:txBody>
          <a:bodyPr lIns="180000" rIns="180000" tIns="180000" bIns="36000" anchor="t">
            <a:no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Tw Cen MT"/>
              <a:buChar char=" "/>
            </a:pPr>
            <a:r>
              <a:rPr b="1" lang="en-US" sz="2200" strike="noStrike" u="none">
                <a:solidFill>
                  <a:schemeClr val="dk1"/>
                </a:solidFill>
                <a:uFillTx/>
                <a:latin typeface="Tw Cen MT"/>
              </a:rPr>
              <a:t>ESRS</a:t>
            </a:r>
            <a:r>
              <a:rPr b="0" lang="en-US" sz="2200" strike="noStrike" u="none">
                <a:solidFill>
                  <a:schemeClr val="dk1"/>
                </a:solidFill>
                <a:uFillTx/>
                <a:latin typeface="Tw Cen MT"/>
              </a:rPr>
              <a:t>: XBRL Delivery Requirement</a:t>
            </a:r>
            <a:endParaRPr b="0" lang="de-DE" sz="2200" strike="noStrike" u="none">
              <a:solidFill>
                <a:schemeClr val="dk1"/>
              </a:solidFill>
              <a:uFillTx/>
              <a:latin typeface="Tw Cen MT"/>
            </a:endParaRPr>
          </a:p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</a:pPr>
            <a:endParaRPr b="0" lang="de-DE" sz="22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pic>
        <p:nvPicPr>
          <p:cNvPr id="92" name="Grafik 3" descr="Ein Bild, das Text, Screenshot, Software, Multimedia-Software enthält.&#10;&#10;Automatisch generierte Beschreibung"/>
          <p:cNvPicPr/>
          <p:nvPr/>
        </p:nvPicPr>
        <p:blipFill>
          <a:blip r:embed="rId1"/>
          <a:srcRect l="8217" t="41669" r="78769" b="55625"/>
          <a:stretch/>
        </p:blipFill>
        <p:spPr>
          <a:xfrm>
            <a:off x="914760" y="4849920"/>
            <a:ext cx="2650320" cy="294120"/>
          </a:xfrm>
          <a:prstGeom prst="rect">
            <a:avLst/>
          </a:prstGeom>
          <a:ln w="0">
            <a:noFill/>
          </a:ln>
        </p:spPr>
      </p:pic>
      <p:sp>
        <p:nvSpPr>
          <p:cNvPr id="93" name="Textfeld 4"/>
          <p:cNvSpPr/>
          <p:nvPr/>
        </p:nvSpPr>
        <p:spPr>
          <a:xfrm>
            <a:off x="921960" y="2326320"/>
            <a:ext cx="2635560" cy="638280"/>
          </a:xfrm>
          <a:prstGeom prst="rect">
            <a:avLst/>
          </a:prstGeom>
          <a:solidFill>
            <a:schemeClr val="bg1"/>
          </a:solidFill>
          <a:ln w="0">
            <a:solidFill>
              <a:srgbClr val="0070c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uFillTx/>
                <a:latin typeface="Tw Cen MT"/>
              </a:rPr>
              <a:t>ESEF Taxonomy Schema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4" name="Grafik 6" descr="Ein Bild, das Text, Screenshot, Software, Multimedia-Software enthält.&#10;&#10;Automatisch generierte Beschreibung"/>
          <p:cNvPicPr/>
          <p:nvPr/>
        </p:nvPicPr>
        <p:blipFill>
          <a:blip r:embed="rId2"/>
          <a:srcRect l="38553" t="12819" r="35312" b="42054"/>
          <a:stretch/>
        </p:blipFill>
        <p:spPr>
          <a:xfrm>
            <a:off x="6427800" y="2695680"/>
            <a:ext cx="2642760" cy="2448360"/>
          </a:xfrm>
          <a:prstGeom prst="rect">
            <a:avLst/>
          </a:prstGeom>
          <a:ln w="0">
            <a:noFill/>
          </a:ln>
        </p:spPr>
      </p:pic>
      <p:sp>
        <p:nvSpPr>
          <p:cNvPr id="95" name="Textfeld 7"/>
          <p:cNvSpPr/>
          <p:nvPr/>
        </p:nvSpPr>
        <p:spPr>
          <a:xfrm>
            <a:off x="6435000" y="2326320"/>
            <a:ext cx="2635560" cy="363960"/>
          </a:xfrm>
          <a:prstGeom prst="rect">
            <a:avLst/>
          </a:prstGeom>
          <a:solidFill>
            <a:schemeClr val="bg1"/>
          </a:solidFill>
          <a:ln w="0">
            <a:solidFill>
              <a:srgbClr val="0070c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uFillTx/>
                <a:latin typeface="Tw Cen MT"/>
              </a:rPr>
              <a:t>JSON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" name="Textfeld 8"/>
          <p:cNvSpPr/>
          <p:nvPr/>
        </p:nvSpPr>
        <p:spPr>
          <a:xfrm>
            <a:off x="914760" y="4480560"/>
            <a:ext cx="2650320" cy="363960"/>
          </a:xfrm>
          <a:prstGeom prst="rect">
            <a:avLst/>
          </a:prstGeom>
          <a:solidFill>
            <a:schemeClr val="bg1"/>
          </a:solidFill>
          <a:ln w="0">
            <a:solidFill>
              <a:srgbClr val="0070c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uFillTx/>
                <a:latin typeface="Tw Cen MT"/>
              </a:rPr>
              <a:t>Instance Document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7" name="Textfeld 9"/>
          <p:cNvSpPr/>
          <p:nvPr/>
        </p:nvSpPr>
        <p:spPr>
          <a:xfrm>
            <a:off x="4002480" y="3366000"/>
            <a:ext cx="1923480" cy="100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de-DE" sz="2000" strike="noStrike" u="none">
                <a:solidFill>
                  <a:srgbClr val="0070c0"/>
                </a:solidFill>
                <a:uFillTx/>
                <a:latin typeface="Tw Cen MT"/>
              </a:rPr>
              <a:t>1. extract 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0" lang="de-DE" sz="2000" strike="noStrike" u="none">
                <a:solidFill>
                  <a:srgbClr val="0070c0"/>
                </a:solidFill>
                <a:uFillTx/>
                <a:latin typeface="Tw Cen MT"/>
              </a:rPr>
              <a:t>and 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0" lang="de-DE" sz="2000" strike="noStrike" u="none">
                <a:solidFill>
                  <a:srgbClr val="0070c0"/>
                </a:solidFill>
                <a:uFillTx/>
                <a:latin typeface="Tw Cen MT"/>
              </a:rPr>
              <a:t>calculate: 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8" name="Grafik 11" descr=""/>
          <p:cNvPicPr/>
          <p:nvPr/>
        </p:nvPicPr>
        <p:blipFill>
          <a:blip r:embed="rId3"/>
          <a:stretch/>
        </p:blipFill>
        <p:spPr>
          <a:xfrm>
            <a:off x="921960" y="2704680"/>
            <a:ext cx="2642760" cy="1552680"/>
          </a:xfrm>
          <a:prstGeom prst="rect">
            <a:avLst/>
          </a:prstGeom>
          <a:ln w="0">
            <a:noFill/>
          </a:ln>
        </p:spPr>
      </p:pic>
      <p:sp>
        <p:nvSpPr>
          <p:cNvPr id="99" name="Pfeil: nach rechts 13"/>
          <p:cNvSpPr/>
          <p:nvPr/>
        </p:nvSpPr>
        <p:spPr>
          <a:xfrm rot="567000">
            <a:off x="4334040" y="2783520"/>
            <a:ext cx="1259640" cy="367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0c4b63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100" name="Pfeil: nach rechts 14"/>
          <p:cNvSpPr/>
          <p:nvPr/>
        </p:nvSpPr>
        <p:spPr>
          <a:xfrm rot="21000000">
            <a:off x="4366440" y="4601520"/>
            <a:ext cx="1259640" cy="367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0c4b63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101" name="Textfeld 15"/>
          <p:cNvSpPr/>
          <p:nvPr/>
        </p:nvSpPr>
        <p:spPr>
          <a:xfrm>
            <a:off x="300960" y="5772240"/>
            <a:ext cx="9323640" cy="755280"/>
          </a:xfrm>
          <a:prstGeom prst="rect">
            <a:avLst/>
          </a:prstGeom>
          <a:noFill/>
          <a:ln w="0">
            <a:solidFill>
              <a:srgbClr val="0070c0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180000" rIns="180000" tIns="108000" bIns="108000" anchor="ctr">
            <a:normAutofit/>
          </a:bodyPr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0070c0"/>
                </a:solidFill>
                <a:uFillTx/>
                <a:latin typeface="Tw Cen MT"/>
              </a:rPr>
              <a:t>Extract data from XBRL into standardized JSON-Files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00960" y="293040"/>
            <a:ext cx="9325800" cy="899640"/>
          </a:xfrm>
          <a:prstGeom prst="rect">
            <a:avLst/>
          </a:prstGeom>
          <a:noFill/>
          <a:ln w="0">
            <a:noFill/>
          </a:ln>
        </p:spPr>
        <p:txBody>
          <a:bodyPr lIns="91440" rIns="90000" tIns="90000" bIns="0" anchor="ctr">
            <a:noAutofit/>
          </a:bodyPr>
          <a:p>
            <a:pPr marL="914400" indent="-914400" defTabSz="914400">
              <a:lnSpc>
                <a:spcPct val="80000"/>
              </a:lnSpc>
              <a:buClr>
                <a:srgbClr val="0d0d0d"/>
              </a:buClr>
              <a:buFont typeface="Tw Cen MT Condensed"/>
              <a:buAutoNum type="arabicPeriod"/>
            </a:pPr>
            <a:r>
              <a:rPr b="0" lang="en-US" sz="4800" spc="99" strike="noStrike" u="none" cap="all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Extract data from XBRL</a:t>
            </a:r>
            <a:endParaRPr b="0" lang="de-DE" sz="4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300960" y="1390680"/>
            <a:ext cx="9323640" cy="4175640"/>
          </a:xfrm>
          <a:prstGeom prst="rect">
            <a:avLst/>
          </a:prstGeom>
          <a:noFill/>
          <a:ln w="0">
            <a:solidFill>
              <a:srgbClr val="0070c0"/>
            </a:solidFill>
            <a:prstDash val="lgDash"/>
          </a:ln>
        </p:spPr>
        <p:txBody>
          <a:bodyPr lIns="180000" rIns="180000" tIns="180000" bIns="3600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de-DE" sz="22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pic>
        <p:nvPicPr>
          <p:cNvPr id="104" name="Grafik 6" descr="Ein Bild, das Text, Screenshot, Software, Multimedia-Software enthält.&#10;&#10;Automatisch generierte Beschreibung"/>
          <p:cNvPicPr/>
          <p:nvPr/>
        </p:nvPicPr>
        <p:blipFill>
          <a:blip r:embed="rId1"/>
          <a:srcRect l="38553" t="12819" r="35312" b="42054"/>
          <a:stretch/>
        </p:blipFill>
        <p:spPr>
          <a:xfrm>
            <a:off x="897120" y="2374920"/>
            <a:ext cx="2642760" cy="2448360"/>
          </a:xfrm>
          <a:prstGeom prst="rect">
            <a:avLst/>
          </a:prstGeom>
          <a:ln w="0">
            <a:noFill/>
          </a:ln>
        </p:spPr>
      </p:pic>
      <p:sp>
        <p:nvSpPr>
          <p:cNvPr id="105" name="Textfeld 7"/>
          <p:cNvSpPr/>
          <p:nvPr/>
        </p:nvSpPr>
        <p:spPr>
          <a:xfrm>
            <a:off x="904320" y="2005560"/>
            <a:ext cx="2635560" cy="363960"/>
          </a:xfrm>
          <a:prstGeom prst="rect">
            <a:avLst/>
          </a:prstGeom>
          <a:solidFill>
            <a:schemeClr val="bg1"/>
          </a:solidFill>
          <a:ln w="0">
            <a:solidFill>
              <a:srgbClr val="0070c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uFillTx/>
                <a:latin typeface="Tw Cen MT"/>
              </a:rPr>
              <a:t>JSON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6" name="Textfeld 12"/>
          <p:cNvSpPr/>
          <p:nvPr/>
        </p:nvSpPr>
        <p:spPr>
          <a:xfrm>
            <a:off x="4228200" y="3524400"/>
            <a:ext cx="15472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de-DE" sz="2000" strike="noStrike" u="none">
                <a:solidFill>
                  <a:srgbClr val="0070c0"/>
                </a:solidFill>
                <a:uFillTx/>
                <a:latin typeface="Tw Cen MT"/>
              </a:rPr>
              <a:t>2. populate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7" name="Pfeil: nach rechts 15"/>
          <p:cNvSpPr/>
          <p:nvPr/>
        </p:nvSpPr>
        <p:spPr>
          <a:xfrm>
            <a:off x="4519080" y="3142440"/>
            <a:ext cx="965880" cy="367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0c4b63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108" name="Textfeld 18"/>
          <p:cNvSpPr/>
          <p:nvPr/>
        </p:nvSpPr>
        <p:spPr>
          <a:xfrm>
            <a:off x="300960" y="5772240"/>
            <a:ext cx="9323640" cy="755280"/>
          </a:xfrm>
          <a:prstGeom prst="rect">
            <a:avLst/>
          </a:prstGeom>
          <a:noFill/>
          <a:ln w="0">
            <a:solidFill>
              <a:srgbClr val="0070c0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180000" rIns="180000" tIns="108000" bIns="108000" anchor="ctr">
            <a:normAutofit fontScale="77500" lnSpcReduction="19999"/>
          </a:bodyPr>
          <a:p>
            <a:pPr defTabSz="457200">
              <a:lnSpc>
                <a:spcPct val="100000"/>
              </a:lnSpc>
            </a:pPr>
            <a:r>
              <a:rPr b="0" lang="en-US" sz="2800" strike="noStrike" u="none">
                <a:solidFill>
                  <a:srgbClr val="0070c0"/>
                </a:solidFill>
                <a:uFillTx/>
                <a:latin typeface="Tw Cen MT"/>
              </a:rPr>
              <a:t>No ESG data available yet – we used sample data to populate the Knowledge Graph</a:t>
            </a:r>
            <a:r>
              <a:rPr b="0" lang="en-US" sz="1800" strike="noStrike" u="none">
                <a:solidFill>
                  <a:srgbClr val="0070c0"/>
                </a:solidFill>
                <a:uFillTx/>
                <a:latin typeface="Tw Cen MT"/>
              </a:rPr>
              <a:t>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9" name="Grafik 3" descr=""/>
          <p:cNvPicPr/>
          <p:nvPr/>
        </p:nvPicPr>
        <p:blipFill>
          <a:blip r:embed="rId2"/>
          <a:stretch/>
        </p:blipFill>
        <p:spPr>
          <a:xfrm>
            <a:off x="6579360" y="2652480"/>
            <a:ext cx="2149560" cy="802080"/>
          </a:xfrm>
          <a:prstGeom prst="rect">
            <a:avLst/>
          </a:prstGeom>
          <a:ln w="0">
            <a:noFill/>
          </a:ln>
        </p:spPr>
      </p:pic>
      <p:pic>
        <p:nvPicPr>
          <p:cNvPr id="110" name="Picture 2" descr="Bruggen Blog: The Neo4j Knowledge Graph"/>
          <p:cNvPicPr/>
          <p:nvPr/>
        </p:nvPicPr>
        <p:blipFill>
          <a:blip r:embed="rId3"/>
          <a:srcRect l="15196" t="22662" r="13544" b="3445"/>
          <a:stretch/>
        </p:blipFill>
        <p:spPr>
          <a:xfrm>
            <a:off x="6649560" y="3455280"/>
            <a:ext cx="2009160" cy="991080"/>
          </a:xfrm>
          <a:prstGeom prst="rect">
            <a:avLst/>
          </a:prstGeom>
          <a:ln w="0">
            <a:noFill/>
          </a:ln>
        </p:spPr>
      </p:pic>
      <p:sp>
        <p:nvSpPr>
          <p:cNvPr id="111" name="Rechteck: abgerundete Ecken 8"/>
          <p:cNvSpPr/>
          <p:nvPr/>
        </p:nvSpPr>
        <p:spPr>
          <a:xfrm>
            <a:off x="6365520" y="2382840"/>
            <a:ext cx="2576880" cy="2440440"/>
          </a:xfrm>
          <a:prstGeom prst="roundRect">
            <a:avLst>
              <a:gd name="adj" fmla="val 6346"/>
            </a:avLst>
          </a:prstGeom>
          <a:noFill/>
          <a:ln>
            <a:solidFill>
              <a:srgbClr val="0070c0"/>
            </a:solidFill>
            <a:prstDash val="sys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112" name="Textfeld 9"/>
          <p:cNvSpPr/>
          <p:nvPr/>
        </p:nvSpPr>
        <p:spPr>
          <a:xfrm>
            <a:off x="6475680" y="2005560"/>
            <a:ext cx="2342880" cy="363960"/>
          </a:xfrm>
          <a:prstGeom prst="rect">
            <a:avLst/>
          </a:prstGeom>
          <a:solidFill>
            <a:schemeClr val="bg1"/>
          </a:solidFill>
          <a:ln w="0">
            <a:solidFill>
              <a:srgbClr val="0070c0">
                <a:alpha val="9200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uFillTx/>
                <a:latin typeface="Tw Cen MT"/>
              </a:rPr>
              <a:t>Knowledge Graph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300960" y="293040"/>
            <a:ext cx="9325800" cy="899640"/>
          </a:xfrm>
          <a:prstGeom prst="rect">
            <a:avLst/>
          </a:prstGeom>
          <a:noFill/>
          <a:ln w="0">
            <a:noFill/>
          </a:ln>
        </p:spPr>
        <p:txBody>
          <a:bodyPr lIns="91440" rIns="90000" tIns="90000" bIns="0" anchor="ctr">
            <a:noAutofit/>
          </a:bodyPr>
          <a:p>
            <a:pPr marL="914400" indent="-914400" defTabSz="914400">
              <a:lnSpc>
                <a:spcPct val="80000"/>
              </a:lnSpc>
              <a:buClr>
                <a:srgbClr val="0d0d0d"/>
              </a:buClr>
              <a:buFont typeface="Tw Cen MT Condensed"/>
              <a:buAutoNum type="arabicPeriod" startAt="2"/>
            </a:pPr>
            <a:r>
              <a:rPr b="0" lang="en-US" sz="4800" spc="99" strike="noStrike" u="none" cap="all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Ontologies</a:t>
            </a:r>
            <a:endParaRPr b="0" lang="de-DE" sz="4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300960" y="1390680"/>
            <a:ext cx="9323640" cy="4175640"/>
          </a:xfrm>
          <a:prstGeom prst="rect">
            <a:avLst/>
          </a:prstGeom>
          <a:noFill/>
          <a:ln w="0">
            <a:solidFill>
              <a:srgbClr val="0070c0"/>
            </a:solidFill>
            <a:prstDash val="lgDash"/>
          </a:ln>
        </p:spPr>
        <p:txBody>
          <a:bodyPr lIns="180000" rIns="180000" tIns="180000" bIns="3600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de-DE" sz="22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15" name="Textfeld 18"/>
          <p:cNvSpPr/>
          <p:nvPr/>
        </p:nvSpPr>
        <p:spPr>
          <a:xfrm>
            <a:off x="300960" y="5772240"/>
            <a:ext cx="9323640" cy="755280"/>
          </a:xfrm>
          <a:prstGeom prst="rect">
            <a:avLst/>
          </a:prstGeom>
          <a:noFill/>
          <a:ln w="0">
            <a:solidFill>
              <a:srgbClr val="0070c0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180000" rIns="180000" tIns="108000" bIns="108000" anchor="ctr">
            <a:normAutofit/>
          </a:bodyPr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0070c0"/>
                </a:solidFill>
                <a:uFillTx/>
                <a:latin typeface="Tw Cen MT"/>
              </a:rPr>
              <a:t>Derive Ontology based on ESRS Taxonomy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6" name="Picture 2" descr=""/>
          <p:cNvPicPr/>
          <p:nvPr/>
        </p:nvPicPr>
        <p:blipFill>
          <a:blip r:embed="rId1"/>
          <a:stretch/>
        </p:blipFill>
        <p:spPr>
          <a:xfrm>
            <a:off x="5895720" y="2264760"/>
            <a:ext cx="3024360" cy="2069640"/>
          </a:xfrm>
          <a:prstGeom prst="rect">
            <a:avLst/>
          </a:prstGeom>
          <a:ln w="0">
            <a:noFill/>
          </a:ln>
        </p:spPr>
      </p:pic>
      <p:sp>
        <p:nvSpPr>
          <p:cNvPr id="117" name="Textfeld 8"/>
          <p:cNvSpPr/>
          <p:nvPr/>
        </p:nvSpPr>
        <p:spPr>
          <a:xfrm>
            <a:off x="5698080" y="1724400"/>
            <a:ext cx="3419640" cy="363960"/>
          </a:xfrm>
          <a:prstGeom prst="rect">
            <a:avLst/>
          </a:prstGeom>
          <a:noFill/>
          <a:ln w="12700">
            <a:solidFill>
              <a:srgbClr val="0070c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Tw Cen MT"/>
              </a:rPr>
              <a:t>Ontology / Knowledge Graph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8" name="Grafik 9" descr=""/>
          <p:cNvPicPr/>
          <p:nvPr/>
        </p:nvPicPr>
        <p:blipFill>
          <a:blip r:embed="rId2"/>
          <a:srcRect l="2927" t="1527" r="2806" b="6319"/>
          <a:stretch/>
        </p:blipFill>
        <p:spPr>
          <a:xfrm>
            <a:off x="1009440" y="2254680"/>
            <a:ext cx="2977200" cy="1999440"/>
          </a:xfrm>
          <a:prstGeom prst="rect">
            <a:avLst/>
          </a:prstGeom>
          <a:ln w="0">
            <a:noFill/>
          </a:ln>
        </p:spPr>
      </p:pic>
      <p:sp>
        <p:nvSpPr>
          <p:cNvPr id="119" name="Textfeld 11"/>
          <p:cNvSpPr/>
          <p:nvPr/>
        </p:nvSpPr>
        <p:spPr>
          <a:xfrm>
            <a:off x="788040" y="1730520"/>
            <a:ext cx="3419640" cy="363960"/>
          </a:xfrm>
          <a:prstGeom prst="rect">
            <a:avLst/>
          </a:prstGeom>
          <a:noFill/>
          <a:ln w="12700">
            <a:solidFill>
              <a:srgbClr val="0070c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Tw Cen MT"/>
              </a:rPr>
              <a:t>ESRS Taxonomy Schema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0" name="Textfeld 13"/>
          <p:cNvSpPr/>
          <p:nvPr/>
        </p:nvSpPr>
        <p:spPr>
          <a:xfrm>
            <a:off x="1210320" y="4627440"/>
            <a:ext cx="2241000" cy="6382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algn="ctr" defTabSz="457200">
              <a:lnSpc>
                <a:spcPct val="100000"/>
              </a:lnSpc>
              <a:buClr>
                <a:srgbClr val="305250"/>
              </a:buClr>
              <a:buFont typeface="Wingdings" charset="2"/>
              <a:buChar char=""/>
            </a:pPr>
            <a:r>
              <a:rPr b="0" lang="de-DE" sz="1800" strike="noStrike" u="none">
                <a:solidFill>
                  <a:schemeClr val="accent6">
                    <a:lumMod val="50000"/>
                  </a:schemeClr>
                </a:solidFill>
                <a:uFillTx/>
                <a:latin typeface="Tw Cen MT"/>
              </a:rPr>
              <a:t>Hierarchy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85840" indent="-285840" algn="ctr" defTabSz="457200">
              <a:lnSpc>
                <a:spcPct val="100000"/>
              </a:lnSpc>
              <a:buClr>
                <a:srgbClr val="305250"/>
              </a:buClr>
              <a:buFont typeface="Wingdings" charset="2"/>
              <a:buChar char=""/>
            </a:pPr>
            <a:r>
              <a:rPr b="0" lang="de-DE" sz="1800" strike="noStrike" u="none">
                <a:solidFill>
                  <a:schemeClr val="accent6">
                    <a:lumMod val="50000"/>
                  </a:schemeClr>
                </a:solidFill>
                <a:uFillTx/>
                <a:latin typeface="Tw Cen MT"/>
              </a:rPr>
              <a:t>Concrete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1" name="Textfeld 14"/>
          <p:cNvSpPr/>
          <p:nvPr/>
        </p:nvSpPr>
        <p:spPr>
          <a:xfrm>
            <a:off x="6406200" y="4627440"/>
            <a:ext cx="2372760" cy="9126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457200">
              <a:lnSpc>
                <a:spcPct val="100000"/>
              </a:lnSpc>
              <a:buClr>
                <a:srgbClr val="305250"/>
              </a:buClr>
              <a:buFont typeface="Wingdings" charset="2"/>
              <a:buChar char=""/>
            </a:pPr>
            <a:r>
              <a:rPr b="0" lang="de-DE" sz="1800" strike="noStrike" u="none">
                <a:solidFill>
                  <a:schemeClr val="accent6">
                    <a:lumMod val="50000"/>
                  </a:schemeClr>
                </a:solidFill>
                <a:uFillTx/>
                <a:latin typeface="Tw Cen MT"/>
              </a:rPr>
              <a:t>Semantic Meaning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85840" indent="-285840" defTabSz="457200">
              <a:lnSpc>
                <a:spcPct val="100000"/>
              </a:lnSpc>
              <a:buClr>
                <a:srgbClr val="305250"/>
              </a:buClr>
              <a:buFont typeface="Wingdings" charset="2"/>
              <a:buChar char=""/>
            </a:pPr>
            <a:r>
              <a:rPr b="0" lang="de-DE" sz="1800" strike="noStrike" u="none">
                <a:solidFill>
                  <a:schemeClr val="accent6">
                    <a:lumMod val="50000"/>
                  </a:schemeClr>
                </a:solidFill>
                <a:uFillTx/>
                <a:latin typeface="Tw Cen MT"/>
              </a:rPr>
              <a:t>Relationships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2" name="Pfeil: nach rechts 16"/>
          <p:cNvSpPr/>
          <p:nvPr/>
        </p:nvSpPr>
        <p:spPr>
          <a:xfrm>
            <a:off x="4311360" y="3070440"/>
            <a:ext cx="1259640" cy="367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0c4b63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123" name="Textfeld 17"/>
          <p:cNvSpPr/>
          <p:nvPr/>
        </p:nvSpPr>
        <p:spPr>
          <a:xfrm>
            <a:off x="4132440" y="2774880"/>
            <a:ext cx="15253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de-DE" sz="2000" strike="noStrike" u="none">
                <a:solidFill>
                  <a:srgbClr val="0070c0"/>
                </a:solidFill>
                <a:uFillTx/>
                <a:latin typeface="Tw Cen MT"/>
              </a:rPr>
              <a:t>derive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300960" y="293040"/>
            <a:ext cx="9325800" cy="899640"/>
          </a:xfrm>
          <a:prstGeom prst="rect">
            <a:avLst/>
          </a:prstGeom>
          <a:noFill/>
          <a:ln w="0">
            <a:noFill/>
          </a:ln>
        </p:spPr>
        <p:txBody>
          <a:bodyPr lIns="91440" rIns="90000" tIns="90000" bIns="0" anchor="ctr">
            <a:noAutofit/>
          </a:bodyPr>
          <a:p>
            <a:pPr marL="914400" indent="-914400" defTabSz="914400">
              <a:lnSpc>
                <a:spcPct val="80000"/>
              </a:lnSpc>
              <a:buClr>
                <a:srgbClr val="0d0d0d"/>
              </a:buClr>
              <a:buFont typeface="Tw Cen MT Condensed"/>
              <a:buAutoNum type="arabicPeriod" startAt="2"/>
            </a:pPr>
            <a:r>
              <a:rPr b="0" lang="en-US" sz="4800" spc="99" strike="noStrike" u="none" cap="all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Ontologies</a:t>
            </a:r>
            <a:endParaRPr b="0" lang="de-DE" sz="4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300960" y="1390680"/>
            <a:ext cx="9323640" cy="4175640"/>
          </a:xfrm>
          <a:prstGeom prst="rect">
            <a:avLst/>
          </a:prstGeom>
          <a:noFill/>
          <a:ln w="0">
            <a:solidFill>
              <a:srgbClr val="0070c0"/>
            </a:solidFill>
            <a:prstDash val="lgDash"/>
          </a:ln>
        </p:spPr>
        <p:txBody>
          <a:bodyPr lIns="180000" rIns="180000" tIns="180000" bIns="3600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de-DE" sz="22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26" name="Textfeld 18"/>
          <p:cNvSpPr/>
          <p:nvPr/>
        </p:nvSpPr>
        <p:spPr>
          <a:xfrm>
            <a:off x="300960" y="5772240"/>
            <a:ext cx="9323640" cy="755280"/>
          </a:xfrm>
          <a:prstGeom prst="rect">
            <a:avLst/>
          </a:prstGeom>
          <a:noFill/>
          <a:ln w="0">
            <a:solidFill>
              <a:srgbClr val="0070c0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180000" rIns="180000" tIns="108000" bIns="108000" anchor="ctr">
            <a:normAutofit/>
          </a:bodyPr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0070c0"/>
                </a:solidFill>
                <a:uFillTx/>
                <a:latin typeface="Tw Cen MT"/>
              </a:rPr>
              <a:t>Created ontology for 21 exemplary data points with 16 Node labels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7" name="Pfeil: nach rechts 16"/>
          <p:cNvSpPr/>
          <p:nvPr/>
        </p:nvSpPr>
        <p:spPr>
          <a:xfrm>
            <a:off x="4598280" y="3188880"/>
            <a:ext cx="1259640" cy="367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0c4b63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128" name="Textfeld 17"/>
          <p:cNvSpPr/>
          <p:nvPr/>
        </p:nvSpPr>
        <p:spPr>
          <a:xfrm>
            <a:off x="4422600" y="2790720"/>
            <a:ext cx="15253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de-DE" sz="2000" strike="noStrike" u="none">
                <a:solidFill>
                  <a:srgbClr val="0070c0"/>
                </a:solidFill>
                <a:uFillTx/>
                <a:latin typeface="Tw Cen MT"/>
              </a:rPr>
              <a:t>create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9" name="Picture 2" descr="Protégé view of product ontology | Download Scientific Diagram"/>
          <p:cNvPicPr/>
          <p:nvPr/>
        </p:nvPicPr>
        <p:blipFill>
          <a:blip r:embed="rId1"/>
          <a:stretch/>
        </p:blipFill>
        <p:spPr>
          <a:xfrm>
            <a:off x="608760" y="2519280"/>
            <a:ext cx="3547080" cy="1819440"/>
          </a:xfrm>
          <a:prstGeom prst="rect">
            <a:avLst/>
          </a:prstGeom>
          <a:ln w="0">
            <a:noFill/>
          </a:ln>
        </p:spPr>
      </p:pic>
      <p:pic>
        <p:nvPicPr>
          <p:cNvPr id="130" name="Picture 4" descr="Protégé Project · GitHub"/>
          <p:cNvPicPr/>
          <p:nvPr/>
        </p:nvPicPr>
        <p:blipFill>
          <a:blip r:embed="rId2"/>
          <a:stretch/>
        </p:blipFill>
        <p:spPr>
          <a:xfrm>
            <a:off x="1995840" y="1600920"/>
            <a:ext cx="773280" cy="773280"/>
          </a:xfrm>
          <a:prstGeom prst="rect">
            <a:avLst/>
          </a:prstGeom>
          <a:ln w="0">
            <a:noFill/>
          </a:ln>
        </p:spPr>
      </p:pic>
      <p:pic>
        <p:nvPicPr>
          <p:cNvPr id="131" name="Grafik 12" descr="Ein Bild, das Text, Screenshot, Schrift, Zahl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6297840" y="1672560"/>
            <a:ext cx="2887560" cy="357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00960" y="293040"/>
            <a:ext cx="9325800" cy="899640"/>
          </a:xfrm>
          <a:prstGeom prst="rect">
            <a:avLst/>
          </a:prstGeom>
          <a:noFill/>
          <a:ln w="0">
            <a:noFill/>
          </a:ln>
        </p:spPr>
        <p:txBody>
          <a:bodyPr lIns="91440" rIns="90000" tIns="90000" bIns="0" anchor="ctr">
            <a:noAutofit/>
          </a:bodyPr>
          <a:p>
            <a:pPr marL="914400" indent="-914400" defTabSz="914400">
              <a:lnSpc>
                <a:spcPct val="80000"/>
              </a:lnSpc>
              <a:buClr>
                <a:srgbClr val="0d0d0d"/>
              </a:buClr>
              <a:buFont typeface="Tw Cen MT Condensed"/>
              <a:buAutoNum type="arabicPeriod" startAt="2"/>
            </a:pPr>
            <a:r>
              <a:rPr b="0" lang="en-US" sz="4800" spc="99" strike="noStrike" u="none" cap="all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Ontologies</a:t>
            </a:r>
            <a:endParaRPr b="0" lang="de-DE" sz="4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300960" y="1390680"/>
            <a:ext cx="9323640" cy="4175640"/>
          </a:xfrm>
          <a:prstGeom prst="rect">
            <a:avLst/>
          </a:prstGeom>
          <a:noFill/>
          <a:ln w="0">
            <a:solidFill>
              <a:srgbClr val="0070c0"/>
            </a:solidFill>
            <a:prstDash val="lgDash"/>
          </a:ln>
        </p:spPr>
        <p:txBody>
          <a:bodyPr lIns="180000" rIns="180000" tIns="180000" bIns="3600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de-DE" sz="22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34" name="Textfeld 18"/>
          <p:cNvSpPr/>
          <p:nvPr/>
        </p:nvSpPr>
        <p:spPr>
          <a:xfrm>
            <a:off x="300960" y="5772240"/>
            <a:ext cx="9323640" cy="755280"/>
          </a:xfrm>
          <a:prstGeom prst="rect">
            <a:avLst/>
          </a:prstGeom>
          <a:noFill/>
          <a:ln w="0">
            <a:solidFill>
              <a:srgbClr val="0070c0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180000" rIns="180000" tIns="108000" bIns="108000" anchor="ctr">
            <a:normAutofit lnSpcReduction="9999"/>
          </a:bodyPr>
          <a:p>
            <a:pPr defTabSz="457200">
              <a:lnSpc>
                <a:spcPct val="100000"/>
              </a:lnSpc>
            </a:pPr>
            <a:r>
              <a:rPr b="0" lang="en-US" sz="1800" strike="noStrike" u="none">
                <a:solidFill>
                  <a:srgbClr val="0070c0"/>
                </a:solidFill>
                <a:uFillTx/>
                <a:latin typeface="Tw Cen MT"/>
              </a:rPr>
              <a:t>16 Node labels capable to subordinate ALL (&gt;21) data points. Data from all E-Areas (E1-E5).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5" name="Grafik 6" descr="Ein Bild, das Text, Software, Multimedia-Software, Computersymbol enthält.&#10;&#10;Automatisch generierte Beschreibung"/>
          <p:cNvPicPr/>
          <p:nvPr/>
        </p:nvPicPr>
        <p:blipFill>
          <a:blip r:embed="rId1"/>
          <a:srcRect l="0" t="0" r="8925" b="0"/>
          <a:stretch/>
        </p:blipFill>
        <p:spPr>
          <a:xfrm>
            <a:off x="524160" y="1562040"/>
            <a:ext cx="8877600" cy="2529000"/>
          </a:xfrm>
          <a:prstGeom prst="rect">
            <a:avLst/>
          </a:prstGeom>
          <a:ln w="0">
            <a:noFill/>
          </a:ln>
        </p:spPr>
      </p:pic>
      <p:sp>
        <p:nvSpPr>
          <p:cNvPr id="136" name="Textfeld 7"/>
          <p:cNvSpPr/>
          <p:nvPr/>
        </p:nvSpPr>
        <p:spPr>
          <a:xfrm>
            <a:off x="2642040" y="4228920"/>
            <a:ext cx="3762720" cy="1199880"/>
          </a:xfrm>
          <a:prstGeom prst="rect">
            <a:avLst/>
          </a:prstGeom>
          <a:noFill/>
          <a:ln w="0">
            <a:solidFill>
              <a:srgbClr val="0070c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b="1" lang="en-US" sz="1200" strike="noStrike" u="none">
                <a:solidFill>
                  <a:srgbClr val="0070c0"/>
                </a:solidFill>
                <a:uFillTx/>
                <a:latin typeface="Tw Cen MT"/>
              </a:rPr>
              <a:t>DATA FROM ALL ESRS-AREAS: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trike="noStrike" u="none">
                <a:solidFill>
                  <a:srgbClr val="0070c0"/>
                </a:solidFill>
                <a:uFillTx/>
                <a:latin typeface="Tw Cen MT"/>
              </a:rPr>
              <a:t>ESRS_E1: </a:t>
            </a:r>
            <a:r>
              <a:rPr b="1" lang="en-US" sz="1200" strike="noStrike" u="none">
                <a:solidFill>
                  <a:schemeClr val="dk1"/>
                </a:solidFill>
                <a:uFillTx/>
                <a:latin typeface="Tw Cen MT"/>
              </a:rPr>
              <a:t>Climate Change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trike="noStrike" u="none">
                <a:solidFill>
                  <a:srgbClr val="0070c0"/>
                </a:solidFill>
                <a:uFillTx/>
                <a:latin typeface="Tw Cen MT"/>
              </a:rPr>
              <a:t>ESRS_E2: </a:t>
            </a:r>
            <a:r>
              <a:rPr b="1" lang="en-US" sz="1200" strike="noStrike" u="none">
                <a:solidFill>
                  <a:schemeClr val="dk1"/>
                </a:solidFill>
                <a:uFillTx/>
                <a:latin typeface="Tw Cen MT"/>
              </a:rPr>
              <a:t>Pollution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trike="noStrike" u="none">
                <a:solidFill>
                  <a:srgbClr val="0070c0"/>
                </a:solidFill>
                <a:uFillTx/>
                <a:latin typeface="Tw Cen MT"/>
              </a:rPr>
              <a:t>ESRS_E3: </a:t>
            </a:r>
            <a:r>
              <a:rPr b="1" lang="en-US" sz="1200" strike="noStrike" u="none">
                <a:solidFill>
                  <a:schemeClr val="dk1"/>
                </a:solidFill>
                <a:uFillTx/>
                <a:latin typeface="Tw Cen MT"/>
              </a:rPr>
              <a:t>Water and Marine Resources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trike="noStrike" u="none">
                <a:solidFill>
                  <a:srgbClr val="0070c0"/>
                </a:solidFill>
                <a:uFillTx/>
                <a:latin typeface="Tw Cen MT"/>
              </a:rPr>
              <a:t>ESRS_E4: </a:t>
            </a:r>
            <a:r>
              <a:rPr b="1" lang="en-US" sz="1200" strike="noStrike" u="none">
                <a:solidFill>
                  <a:schemeClr val="dk1"/>
                </a:solidFill>
                <a:uFillTx/>
                <a:latin typeface="Tw Cen MT"/>
              </a:rPr>
              <a:t>Biodiversity and Ecosystems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1200" strike="noStrike" u="none">
                <a:solidFill>
                  <a:srgbClr val="0070c0"/>
                </a:solidFill>
                <a:uFillTx/>
                <a:latin typeface="Tw Cen MT"/>
              </a:rPr>
              <a:t>ESRS_E5: </a:t>
            </a:r>
            <a:r>
              <a:rPr b="1" lang="en-US" sz="1200" strike="noStrike" u="none">
                <a:solidFill>
                  <a:schemeClr val="dk1"/>
                </a:solidFill>
                <a:uFillTx/>
                <a:latin typeface="Tw Cen MT"/>
              </a:rPr>
              <a:t>Resource Use and Circular Economy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7" name="Textfeld 8"/>
          <p:cNvSpPr/>
          <p:nvPr/>
        </p:nvSpPr>
        <p:spPr>
          <a:xfrm>
            <a:off x="1450800" y="4228920"/>
            <a:ext cx="1125000" cy="1199880"/>
          </a:xfrm>
          <a:prstGeom prst="rect">
            <a:avLst/>
          </a:prstGeom>
          <a:noFill/>
          <a:ln w="0">
            <a:solidFill>
              <a:srgbClr val="0070c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1" lang="en-US" sz="1200" strike="noStrike" u="none">
                <a:solidFill>
                  <a:srgbClr val="0070c0"/>
                </a:solidFill>
                <a:uFillTx/>
                <a:latin typeface="Tw Cen MT"/>
              </a:rPr>
              <a:t>16 NODE LABELS: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1" lang="en-US" sz="1200" strike="noStrike" u="none">
                <a:solidFill>
                  <a:schemeClr val="dk1"/>
                </a:solidFill>
                <a:uFillTx/>
                <a:latin typeface="Tw Cen MT"/>
              </a:rPr>
              <a:t>SUBORDINATE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1" lang="en-US" sz="1200" strike="noStrike" u="none">
                <a:solidFill>
                  <a:schemeClr val="dk1"/>
                </a:solidFill>
                <a:uFillTx/>
                <a:latin typeface="Tw Cen MT"/>
              </a:rPr>
              <a:t>POSSIBLY 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1" lang="en-US" sz="1200" strike="noStrike" u="none">
                <a:solidFill>
                  <a:schemeClr val="dk1"/>
                </a:solidFill>
                <a:uFillTx/>
                <a:latin typeface="Tw Cen MT"/>
              </a:rPr>
              <a:t>ALL DATAPOINTS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300960" y="293040"/>
            <a:ext cx="9325800" cy="899640"/>
          </a:xfrm>
          <a:prstGeom prst="rect">
            <a:avLst/>
          </a:prstGeom>
          <a:noFill/>
          <a:ln w="0">
            <a:noFill/>
          </a:ln>
        </p:spPr>
        <p:txBody>
          <a:bodyPr lIns="91440" rIns="90000" tIns="90000" bIns="0" anchor="ctr">
            <a:noAutofit/>
          </a:bodyPr>
          <a:p>
            <a:pPr marL="914400" indent="-914400" defTabSz="914400">
              <a:lnSpc>
                <a:spcPct val="80000"/>
              </a:lnSpc>
              <a:buClr>
                <a:srgbClr val="0d0d0d"/>
              </a:buClr>
              <a:buFont typeface="Tw Cen MT Condensed"/>
              <a:buAutoNum type="arabicPeriod" startAt="2"/>
            </a:pPr>
            <a:r>
              <a:rPr b="0" lang="en-US" sz="4800" spc="99" strike="noStrike" u="none" cap="all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Ontologies</a:t>
            </a:r>
            <a:endParaRPr b="0" lang="de-DE" sz="4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300960" y="1390680"/>
            <a:ext cx="9323640" cy="4175640"/>
          </a:xfrm>
          <a:prstGeom prst="rect">
            <a:avLst/>
          </a:prstGeom>
          <a:noFill/>
          <a:ln w="0">
            <a:solidFill>
              <a:srgbClr val="0070c0"/>
            </a:solidFill>
            <a:prstDash val="lgDash"/>
          </a:ln>
        </p:spPr>
        <p:txBody>
          <a:bodyPr lIns="180000" rIns="180000" tIns="180000" bIns="3600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de-DE" sz="22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40" name="Textfeld 18"/>
          <p:cNvSpPr/>
          <p:nvPr/>
        </p:nvSpPr>
        <p:spPr>
          <a:xfrm>
            <a:off x="300960" y="5772240"/>
            <a:ext cx="9323640" cy="755280"/>
          </a:xfrm>
          <a:prstGeom prst="rect">
            <a:avLst/>
          </a:prstGeom>
          <a:noFill/>
          <a:ln w="0">
            <a:solidFill>
              <a:srgbClr val="0070c0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180000" rIns="180000" tIns="108000" bIns="108000" anchor="ctr">
            <a:normAutofit/>
          </a:bodyPr>
          <a:p>
            <a:pPr defTabSz="457200">
              <a:lnSpc>
                <a:spcPct val="100000"/>
              </a:lnSpc>
            </a:pPr>
            <a:r>
              <a:rPr b="0" lang="en-US" sz="1800" strike="noStrike" u="none">
                <a:solidFill>
                  <a:srgbClr val="0070c0"/>
                </a:solidFill>
                <a:uFillTx/>
                <a:latin typeface="Tw Cen MT"/>
              </a:rPr>
              <a:t>Data point values stored in </a:t>
            </a:r>
            <a:r>
              <a:rPr b="0" lang="en-US" sz="1800" strike="noStrike" u="none">
                <a:solidFill>
                  <a:srgbClr val="00b050"/>
                </a:solidFill>
                <a:uFillTx/>
                <a:latin typeface="Tw Cen MT"/>
              </a:rPr>
              <a:t>RELATIONSHIP</a:t>
            </a:r>
            <a:r>
              <a:rPr b="0" lang="en-US" sz="1800" strike="noStrike" u="none">
                <a:solidFill>
                  <a:srgbClr val="0070c0"/>
                </a:solidFill>
                <a:uFillTx/>
                <a:latin typeface="Tw Cen MT"/>
              </a:rPr>
              <a:t>, not in </a:t>
            </a:r>
            <a:r>
              <a:rPr b="0" lang="en-US" sz="1800" strike="noStrike" u="none">
                <a:solidFill>
                  <a:srgbClr val="ff0000"/>
                </a:solidFill>
                <a:uFillTx/>
                <a:latin typeface="Tw Cen MT"/>
              </a:rPr>
              <a:t>NODE</a:t>
            </a:r>
            <a:r>
              <a:rPr b="0" lang="en-US" sz="1800" strike="noStrike" u="none">
                <a:solidFill>
                  <a:srgbClr val="0070c0"/>
                </a:solidFill>
                <a:uFillTx/>
                <a:latin typeface="Tw Cen MT"/>
              </a:rPr>
              <a:t>. Saves Nodes and memory.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41" name="Grafik 4" descr="Ein Bild, das Screenshot, Text, Kreis, Diagramm enthält.&#10;&#10;Automatisch generierte Beschreibung"/>
          <p:cNvPicPr/>
          <p:nvPr/>
        </p:nvPicPr>
        <p:blipFill>
          <a:blip r:embed="rId1"/>
          <a:srcRect l="9645" t="5081" r="10168" b="6375"/>
          <a:stretch/>
        </p:blipFill>
        <p:spPr>
          <a:xfrm>
            <a:off x="409320" y="1538640"/>
            <a:ext cx="4209840" cy="2536200"/>
          </a:xfrm>
          <a:prstGeom prst="rect">
            <a:avLst/>
          </a:prstGeom>
          <a:ln w="12700">
            <a:solidFill>
              <a:srgbClr val="0070c0"/>
            </a:solidFill>
            <a:round/>
          </a:ln>
        </p:spPr>
      </p:pic>
      <p:pic>
        <p:nvPicPr>
          <p:cNvPr id="142" name="Grafik 9" descr="Ein Bild, das Screenshot, Kreis, Diagramm, Design enthält.&#10;&#10;Automatisch generierte Beschreibung"/>
          <p:cNvPicPr/>
          <p:nvPr/>
        </p:nvPicPr>
        <p:blipFill>
          <a:blip r:embed="rId2"/>
          <a:srcRect l="3695" t="10771" r="4098" b="10955"/>
          <a:stretch/>
        </p:blipFill>
        <p:spPr>
          <a:xfrm>
            <a:off x="4727520" y="1538640"/>
            <a:ext cx="4825080" cy="2536200"/>
          </a:xfrm>
          <a:prstGeom prst="rect">
            <a:avLst/>
          </a:prstGeom>
          <a:ln w="12700">
            <a:solidFill>
              <a:srgbClr val="0070c0"/>
            </a:solidFill>
            <a:round/>
          </a:ln>
        </p:spPr>
      </p:pic>
      <p:pic>
        <p:nvPicPr>
          <p:cNvPr id="143" name="Grafik 11" descr="Marke Kreuz mit einfarbiger Füllung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2057040" y="4400640"/>
            <a:ext cx="914040" cy="914040"/>
          </a:xfrm>
          <a:prstGeom prst="rect">
            <a:avLst/>
          </a:prstGeom>
          <a:ln w="0">
            <a:noFill/>
          </a:ln>
        </p:spPr>
      </p:pic>
      <p:pic>
        <p:nvPicPr>
          <p:cNvPr id="144" name="Grafik 13" descr="Abzeichen Tick1 mit einfarbiger Füllung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6838920" y="4400640"/>
            <a:ext cx="914040" cy="914040"/>
          </a:xfrm>
          <a:prstGeom prst="rect">
            <a:avLst/>
          </a:prstGeom>
          <a:ln w="0">
            <a:noFill/>
          </a:ln>
        </p:spPr>
      </p:pic>
      <p:sp>
        <p:nvSpPr>
          <p:cNvPr id="145" name="Rechteck: abgerundete Ecken 14"/>
          <p:cNvSpPr/>
          <p:nvPr/>
        </p:nvSpPr>
        <p:spPr>
          <a:xfrm>
            <a:off x="496800" y="3930120"/>
            <a:ext cx="738360" cy="10512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146" name="Rechteck: abgerundete Ecken 15"/>
          <p:cNvSpPr/>
          <p:nvPr/>
        </p:nvSpPr>
        <p:spPr>
          <a:xfrm>
            <a:off x="3128760" y="3930120"/>
            <a:ext cx="738360" cy="10512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147" name="Rechteck: abgerundete Ecken 16"/>
          <p:cNvSpPr/>
          <p:nvPr/>
        </p:nvSpPr>
        <p:spPr>
          <a:xfrm rot="3003000">
            <a:off x="6283800" y="2666520"/>
            <a:ext cx="738360" cy="10512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00b05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148" name="Rechteck: abgerundete Ecken 17"/>
          <p:cNvSpPr/>
          <p:nvPr/>
        </p:nvSpPr>
        <p:spPr>
          <a:xfrm rot="18298200">
            <a:off x="7383600" y="2682720"/>
            <a:ext cx="738360" cy="10512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00b05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149" name="Textfeld 19"/>
          <p:cNvSpPr/>
          <p:nvPr/>
        </p:nvSpPr>
        <p:spPr>
          <a:xfrm>
            <a:off x="1613520" y="3122640"/>
            <a:ext cx="1947240" cy="66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de-DE" sz="2400" strike="noStrike" u="none">
                <a:solidFill>
                  <a:srgbClr val="ff0000"/>
                </a:solidFill>
                <a:uFillTx/>
                <a:latin typeface="Tw Cen MT"/>
              </a:rPr>
              <a:t>2</a:t>
            </a:r>
            <a:r>
              <a:rPr b="0" lang="de-DE" sz="2000" strike="noStrike" u="none">
                <a:solidFill>
                  <a:srgbClr val="0070c0"/>
                </a:solidFill>
                <a:uFillTx/>
                <a:latin typeface="Tw Cen MT"/>
              </a:rPr>
              <a:t> 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0" lang="de-DE" sz="1400" strike="noStrike" u="none">
                <a:solidFill>
                  <a:srgbClr val="0070c0"/>
                </a:solidFill>
                <a:uFillTx/>
                <a:latin typeface="Tw Cen MT"/>
              </a:rPr>
              <a:t>Scope1 Nodes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0" name="Textfeld 20"/>
          <p:cNvSpPr/>
          <p:nvPr/>
        </p:nvSpPr>
        <p:spPr>
          <a:xfrm>
            <a:off x="7785720" y="3216240"/>
            <a:ext cx="1947240" cy="66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de-DE" sz="2400" strike="noStrike" u="none">
                <a:solidFill>
                  <a:srgbClr val="00b050"/>
                </a:solidFill>
                <a:uFillTx/>
                <a:latin typeface="Tw Cen MT"/>
              </a:rPr>
              <a:t>1</a:t>
            </a:r>
            <a:r>
              <a:rPr b="0" lang="de-DE" sz="2000" strike="noStrike" u="none">
                <a:solidFill>
                  <a:srgbClr val="0070c0"/>
                </a:solidFill>
                <a:uFillTx/>
                <a:latin typeface="Tw Cen MT"/>
              </a:rPr>
              <a:t> 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0" lang="de-DE" sz="1400" strike="noStrike" u="none">
                <a:solidFill>
                  <a:srgbClr val="0070c0"/>
                </a:solidFill>
                <a:uFillTx/>
                <a:latin typeface="Tw Cen MT"/>
              </a:rPr>
              <a:t>Scope1 Node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300960" y="293040"/>
            <a:ext cx="9325800" cy="899640"/>
          </a:xfrm>
          <a:prstGeom prst="rect">
            <a:avLst/>
          </a:prstGeom>
          <a:noFill/>
          <a:ln w="0">
            <a:noFill/>
          </a:ln>
        </p:spPr>
        <p:txBody>
          <a:bodyPr lIns="91440" rIns="90000" tIns="90000" bIns="0" anchor="ctr">
            <a:noAutofit/>
          </a:bodyPr>
          <a:p>
            <a:pPr marL="914400" indent="-914400" defTabSz="914400">
              <a:lnSpc>
                <a:spcPct val="80000"/>
              </a:lnSpc>
              <a:buClr>
                <a:srgbClr val="0d0d0d"/>
              </a:buClr>
              <a:buFont typeface="Tw Cen MT Condensed"/>
              <a:buAutoNum type="arabicPeriod" startAt="3"/>
            </a:pPr>
            <a:r>
              <a:rPr b="0" lang="en-US" sz="4800" spc="99" strike="noStrike" u="none" cap="all">
                <a:solidFill>
                  <a:schemeClr val="dk1">
                    <a:lumMod val="95000"/>
                    <a:lumOff val="5000"/>
                  </a:schemeClr>
                </a:solidFill>
                <a:uFillTx/>
                <a:latin typeface="Tw Cen MT Condensed"/>
              </a:rPr>
              <a:t>knowledge graph construction</a:t>
            </a:r>
            <a:endParaRPr b="0" lang="de-DE" sz="48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300960" y="1390680"/>
            <a:ext cx="9323640" cy="4175640"/>
          </a:xfrm>
          <a:prstGeom prst="rect">
            <a:avLst/>
          </a:prstGeom>
          <a:noFill/>
          <a:ln w="0">
            <a:solidFill>
              <a:srgbClr val="0070c0"/>
            </a:solidFill>
            <a:prstDash val="lgDash"/>
          </a:ln>
        </p:spPr>
        <p:txBody>
          <a:bodyPr lIns="180000" rIns="180000" tIns="180000" bIns="3600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de-DE" sz="2200" strike="noStrike" u="none">
              <a:solidFill>
                <a:schemeClr val="dk1"/>
              </a:solidFill>
              <a:uFillTx/>
              <a:latin typeface="Tw Cen MT"/>
            </a:endParaRPr>
          </a:p>
        </p:txBody>
      </p:sp>
      <p:sp>
        <p:nvSpPr>
          <p:cNvPr id="153" name="Textfeld 18"/>
          <p:cNvSpPr/>
          <p:nvPr/>
        </p:nvSpPr>
        <p:spPr>
          <a:xfrm>
            <a:off x="300960" y="5772240"/>
            <a:ext cx="9323640" cy="755280"/>
          </a:xfrm>
          <a:prstGeom prst="rect">
            <a:avLst/>
          </a:prstGeom>
          <a:noFill/>
          <a:ln w="0">
            <a:solidFill>
              <a:srgbClr val="0070c0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180000" rIns="180000" tIns="108000" bIns="108000" anchor="ctr">
            <a:normAutofit lnSpcReduction="9999"/>
          </a:bodyPr>
          <a:p>
            <a:pPr defTabSz="457200">
              <a:lnSpc>
                <a:spcPct val="100000"/>
              </a:lnSpc>
            </a:pPr>
            <a:r>
              <a:rPr b="0" lang="en-US" sz="1800" strike="noStrike" u="none">
                <a:solidFill>
                  <a:srgbClr val="0070c0"/>
                </a:solidFill>
                <a:uFillTx/>
                <a:latin typeface="Tw Cen MT"/>
              </a:rPr>
              <a:t>Ontology and inputs create query-templates that are used to import the JSON-data into NEO4J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4" name="Grafik 3" descr="Ein Bild, das Text, Screenshot, Schrift, Zahl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591120" y="2658240"/>
            <a:ext cx="1324800" cy="1640520"/>
          </a:xfrm>
          <a:prstGeom prst="rect">
            <a:avLst/>
          </a:prstGeom>
          <a:ln w="0">
            <a:solidFill>
              <a:srgbClr val="0070c0"/>
            </a:solidFill>
          </a:ln>
        </p:spPr>
      </p:pic>
      <p:sp>
        <p:nvSpPr>
          <p:cNvPr id="155" name="Textfeld 5"/>
          <p:cNvSpPr/>
          <p:nvPr/>
        </p:nvSpPr>
        <p:spPr>
          <a:xfrm>
            <a:off x="591120" y="2237040"/>
            <a:ext cx="1324800" cy="363960"/>
          </a:xfrm>
          <a:prstGeom prst="rect">
            <a:avLst/>
          </a:prstGeom>
          <a:noFill/>
          <a:ln w="12700">
            <a:solidFill>
              <a:srgbClr val="0070c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de-DE" sz="1800" strike="noStrike" u="none">
                <a:solidFill>
                  <a:schemeClr val="dk1"/>
                </a:solidFill>
                <a:uFillTx/>
                <a:latin typeface="Tw Cen MT"/>
              </a:rPr>
              <a:t>Ontology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6" name="Grafik 7" descr=""/>
          <p:cNvPicPr/>
          <p:nvPr/>
        </p:nvPicPr>
        <p:blipFill>
          <a:blip r:embed="rId2"/>
          <a:stretch/>
        </p:blipFill>
        <p:spPr>
          <a:xfrm>
            <a:off x="2398320" y="1940400"/>
            <a:ext cx="1490040" cy="1204920"/>
          </a:xfrm>
          <a:prstGeom prst="rect">
            <a:avLst/>
          </a:prstGeom>
          <a:ln w="0">
            <a:solidFill>
              <a:srgbClr val="0070c0"/>
            </a:solidFill>
          </a:ln>
        </p:spPr>
      </p:pic>
      <p:sp>
        <p:nvSpPr>
          <p:cNvPr id="157" name="Textfeld 8"/>
          <p:cNvSpPr/>
          <p:nvPr/>
        </p:nvSpPr>
        <p:spPr>
          <a:xfrm>
            <a:off x="2398320" y="1596240"/>
            <a:ext cx="1490040" cy="516600"/>
          </a:xfrm>
          <a:prstGeom prst="rect">
            <a:avLst/>
          </a:prstGeom>
          <a:noFill/>
          <a:ln w="12700">
            <a:solidFill>
              <a:srgbClr val="0070c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de-DE" sz="1400" strike="noStrike" u="none">
                <a:solidFill>
                  <a:schemeClr val="dk1"/>
                </a:solidFill>
                <a:uFillTx/>
                <a:latin typeface="Tw Cen MT"/>
              </a:rPr>
              <a:t>unique_node_keys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8" name="Grafik 10" descr=""/>
          <p:cNvPicPr/>
          <p:nvPr/>
        </p:nvPicPr>
        <p:blipFill>
          <a:blip r:embed="rId3"/>
          <a:stretch/>
        </p:blipFill>
        <p:spPr>
          <a:xfrm>
            <a:off x="2398320" y="3725640"/>
            <a:ext cx="1490040" cy="1532880"/>
          </a:xfrm>
          <a:prstGeom prst="rect">
            <a:avLst/>
          </a:prstGeom>
          <a:ln w="0">
            <a:solidFill>
              <a:srgbClr val="0070c0"/>
            </a:solidFill>
          </a:ln>
        </p:spPr>
      </p:pic>
      <p:sp>
        <p:nvSpPr>
          <p:cNvPr id="159" name="Textfeld 12"/>
          <p:cNvSpPr/>
          <p:nvPr/>
        </p:nvSpPr>
        <p:spPr>
          <a:xfrm>
            <a:off x="2398320" y="3379320"/>
            <a:ext cx="1490040" cy="303120"/>
          </a:xfrm>
          <a:prstGeom prst="rect">
            <a:avLst/>
          </a:prstGeom>
          <a:noFill/>
          <a:ln w="12700">
            <a:solidFill>
              <a:srgbClr val="0070c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de-DE" sz="1400" strike="noStrike" u="none">
                <a:solidFill>
                  <a:schemeClr val="dk1"/>
                </a:solidFill>
                <a:uFillTx/>
                <a:latin typeface="Tw Cen MT"/>
              </a:rPr>
              <a:t>node_val_props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0" name="Textfeld 23"/>
          <p:cNvSpPr/>
          <p:nvPr/>
        </p:nvSpPr>
        <p:spPr>
          <a:xfrm>
            <a:off x="4884120" y="1664640"/>
            <a:ext cx="2067120" cy="516600"/>
          </a:xfrm>
          <a:prstGeom prst="rect">
            <a:avLst/>
          </a:prstGeom>
          <a:noFill/>
          <a:ln w="12700">
            <a:solidFill>
              <a:srgbClr val="0070c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de-DE" sz="1400" strike="noStrike" u="none">
                <a:solidFill>
                  <a:schemeClr val="dk1"/>
                </a:solidFill>
                <a:uFillTx/>
                <a:latin typeface="Tw Cen MT"/>
              </a:rPr>
              <a:t>node_query_templates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61" name="Grafik 24" descr=""/>
          <p:cNvPicPr/>
          <p:nvPr/>
        </p:nvPicPr>
        <p:blipFill>
          <a:blip r:embed="rId4"/>
          <a:stretch/>
        </p:blipFill>
        <p:spPr>
          <a:xfrm>
            <a:off x="4892040" y="2013480"/>
            <a:ext cx="2050920" cy="446400"/>
          </a:xfrm>
          <a:prstGeom prst="rect">
            <a:avLst/>
          </a:prstGeom>
          <a:ln w="0">
            <a:solidFill>
              <a:srgbClr val="0070c0"/>
            </a:solidFill>
          </a:ln>
        </p:spPr>
      </p:pic>
      <p:sp>
        <p:nvSpPr>
          <p:cNvPr id="162" name="Textfeld 25"/>
          <p:cNvSpPr/>
          <p:nvPr/>
        </p:nvSpPr>
        <p:spPr>
          <a:xfrm>
            <a:off x="4884120" y="2677320"/>
            <a:ext cx="2067120" cy="516600"/>
          </a:xfrm>
          <a:prstGeom prst="rect">
            <a:avLst/>
          </a:prstGeom>
          <a:noFill/>
          <a:ln w="12700">
            <a:solidFill>
              <a:srgbClr val="0070c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de-DE" sz="1400" strike="noStrike" u="none">
                <a:solidFill>
                  <a:schemeClr val="dk1"/>
                </a:solidFill>
                <a:uFillTx/>
                <a:latin typeface="Tw Cen MT"/>
              </a:rPr>
              <a:t>relation_query_templates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63" name="Grafik 27" descr=""/>
          <p:cNvPicPr/>
          <p:nvPr/>
        </p:nvPicPr>
        <p:blipFill>
          <a:blip r:embed="rId5"/>
          <a:stretch/>
        </p:blipFill>
        <p:spPr>
          <a:xfrm>
            <a:off x="4884120" y="3023280"/>
            <a:ext cx="2067120" cy="446400"/>
          </a:xfrm>
          <a:prstGeom prst="rect">
            <a:avLst/>
          </a:prstGeom>
          <a:ln w="0">
            <a:solidFill>
              <a:srgbClr val="0070c0"/>
            </a:solidFill>
          </a:ln>
        </p:spPr>
      </p:pic>
      <p:pic>
        <p:nvPicPr>
          <p:cNvPr id="164" name="Grafik 28" descr=""/>
          <p:cNvPicPr/>
          <p:nvPr/>
        </p:nvPicPr>
        <p:blipFill>
          <a:blip r:embed="rId6"/>
          <a:stretch/>
        </p:blipFill>
        <p:spPr>
          <a:xfrm>
            <a:off x="4884120" y="4002840"/>
            <a:ext cx="2067120" cy="223200"/>
          </a:xfrm>
          <a:prstGeom prst="rect">
            <a:avLst/>
          </a:prstGeom>
          <a:ln w="0">
            <a:solidFill>
              <a:srgbClr val="0070c0"/>
            </a:solidFill>
          </a:ln>
        </p:spPr>
      </p:pic>
      <p:sp>
        <p:nvSpPr>
          <p:cNvPr id="165" name="Textfeld 29"/>
          <p:cNvSpPr/>
          <p:nvPr/>
        </p:nvSpPr>
        <p:spPr>
          <a:xfrm>
            <a:off x="4884120" y="3681720"/>
            <a:ext cx="2067120" cy="455400"/>
          </a:xfrm>
          <a:prstGeom prst="rect">
            <a:avLst/>
          </a:prstGeom>
          <a:noFill/>
          <a:ln w="12700">
            <a:solidFill>
              <a:srgbClr val="0070c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de-DE" sz="1200" strike="noStrike" u="none">
                <a:solidFill>
                  <a:schemeClr val="dk1"/>
                </a:solidFill>
                <a:uFillTx/>
                <a:latin typeface="Tw Cen MT"/>
              </a:rPr>
              <a:t>constraint_query_templates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66" name="Grafik 30" descr=""/>
          <p:cNvPicPr/>
          <p:nvPr/>
        </p:nvPicPr>
        <p:blipFill>
          <a:blip r:embed="rId7"/>
          <a:stretch/>
        </p:blipFill>
        <p:spPr>
          <a:xfrm>
            <a:off x="4892040" y="4759200"/>
            <a:ext cx="2050920" cy="499320"/>
          </a:xfrm>
          <a:prstGeom prst="rect">
            <a:avLst/>
          </a:prstGeom>
          <a:ln w="0">
            <a:solidFill>
              <a:srgbClr val="0070c0"/>
            </a:solidFill>
          </a:ln>
        </p:spPr>
      </p:pic>
      <p:sp>
        <p:nvSpPr>
          <p:cNvPr id="167" name="Textfeld 31"/>
          <p:cNvSpPr/>
          <p:nvPr/>
        </p:nvSpPr>
        <p:spPr>
          <a:xfrm>
            <a:off x="4884120" y="4440960"/>
            <a:ext cx="2067120" cy="455400"/>
          </a:xfrm>
          <a:prstGeom prst="rect">
            <a:avLst/>
          </a:prstGeom>
          <a:noFill/>
          <a:ln w="12700">
            <a:solidFill>
              <a:srgbClr val="0070c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de-DE" sz="1200" strike="noStrike" u="none">
                <a:solidFill>
                  <a:schemeClr val="dk1"/>
                </a:solidFill>
                <a:uFillTx/>
                <a:latin typeface="Tw Cen MT"/>
              </a:rPr>
              <a:t>namespace_query_templates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68" name="Grafik 32" descr="Ein Bild, das Text, Screenshot, Software, Multimedia-Software enthält.&#10;&#10;Automatisch generierte Beschreibung"/>
          <p:cNvPicPr/>
          <p:nvPr/>
        </p:nvPicPr>
        <p:blipFill>
          <a:blip r:embed="rId8"/>
          <a:srcRect l="38553" t="12819" r="35312" b="42054"/>
          <a:stretch/>
        </p:blipFill>
        <p:spPr>
          <a:xfrm>
            <a:off x="8066880" y="1940400"/>
            <a:ext cx="1323000" cy="1488240"/>
          </a:xfrm>
          <a:prstGeom prst="rect">
            <a:avLst/>
          </a:prstGeom>
          <a:ln w="0">
            <a:noFill/>
          </a:ln>
        </p:spPr>
      </p:pic>
      <p:sp>
        <p:nvSpPr>
          <p:cNvPr id="169" name="Textfeld 33"/>
          <p:cNvSpPr/>
          <p:nvPr/>
        </p:nvSpPr>
        <p:spPr>
          <a:xfrm>
            <a:off x="8066880" y="1571040"/>
            <a:ext cx="1323000" cy="638280"/>
          </a:xfrm>
          <a:prstGeom prst="rect">
            <a:avLst/>
          </a:prstGeom>
          <a:solidFill>
            <a:schemeClr val="bg1"/>
          </a:solidFill>
          <a:ln w="0">
            <a:solidFill>
              <a:srgbClr val="0070c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uFillTx/>
                <a:latin typeface="Tw Cen MT"/>
              </a:rPr>
              <a:t>JSON-Data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70" name="Grafik 34" descr=""/>
          <p:cNvPicPr/>
          <p:nvPr/>
        </p:nvPicPr>
        <p:blipFill>
          <a:blip r:embed="rId9"/>
          <a:stretch/>
        </p:blipFill>
        <p:spPr>
          <a:xfrm>
            <a:off x="8087400" y="4274280"/>
            <a:ext cx="1243800" cy="464040"/>
          </a:xfrm>
          <a:prstGeom prst="rect">
            <a:avLst/>
          </a:prstGeom>
          <a:ln w="0">
            <a:noFill/>
          </a:ln>
        </p:spPr>
      </p:pic>
      <p:pic>
        <p:nvPicPr>
          <p:cNvPr id="171" name="Grafik 36" descr="Hinzufügen mit einfarbiger Füllung"/>
          <p:cNvPicPr/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/>
        </p:blipFill>
        <p:spPr>
          <a:xfrm>
            <a:off x="1975680" y="2267280"/>
            <a:ext cx="369000" cy="369000"/>
          </a:xfrm>
          <a:prstGeom prst="rect">
            <a:avLst/>
          </a:prstGeom>
          <a:ln w="0">
            <a:noFill/>
          </a:ln>
        </p:spPr>
      </p:pic>
      <p:pic>
        <p:nvPicPr>
          <p:cNvPr id="172" name="Grafik 37" descr="Hinzufügen mit einfarbiger Füllung"/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/>
        </p:blipFill>
        <p:spPr>
          <a:xfrm>
            <a:off x="1976040" y="3852000"/>
            <a:ext cx="369000" cy="369000"/>
          </a:xfrm>
          <a:prstGeom prst="rect">
            <a:avLst/>
          </a:prstGeom>
          <a:ln w="0">
            <a:noFill/>
          </a:ln>
        </p:spPr>
      </p:pic>
      <p:sp>
        <p:nvSpPr>
          <p:cNvPr id="173" name="Pfeil: nach rechts 39"/>
          <p:cNvSpPr/>
          <p:nvPr/>
        </p:nvSpPr>
        <p:spPr>
          <a:xfrm>
            <a:off x="4142880" y="3009240"/>
            <a:ext cx="510480" cy="56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Tw Cen MT"/>
              </a:rPr>
              <a:t>1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4" name="Pfeil: nach rechts 41"/>
          <p:cNvSpPr/>
          <p:nvPr/>
        </p:nvSpPr>
        <p:spPr>
          <a:xfrm>
            <a:off x="7321320" y="2179080"/>
            <a:ext cx="510480" cy="56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Tw Cen MT"/>
              </a:rPr>
              <a:t>2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5" name="Pfeil: nach rechts 42"/>
          <p:cNvSpPr/>
          <p:nvPr/>
        </p:nvSpPr>
        <p:spPr>
          <a:xfrm rot="5400000">
            <a:off x="8442360" y="3564360"/>
            <a:ext cx="510480" cy="5623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70c0"/>
          </a:solidFill>
          <a:ln>
            <a:solidFill>
              <a:srgbClr val="0070c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45000" rIns="45000" tIns="90000" bIns="90000" anchor="ctr" vert="vert270">
            <a:noAutofit/>
          </a:bodyPr>
          <a:p>
            <a:pPr algn="ctr" defTabSz="457200">
              <a:lnSpc>
                <a:spcPct val="100000"/>
              </a:lnSpc>
            </a:pPr>
            <a:r>
              <a:rPr b="0" lang="en-US" sz="1800" strike="noStrike" u="none">
                <a:solidFill>
                  <a:schemeClr val="lt1"/>
                </a:solidFill>
                <a:uFillTx/>
                <a:latin typeface="Tw Cen MT"/>
              </a:rPr>
              <a:t>3</a:t>
            </a: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6" name="Rechteck: abgerundete Ecken 43"/>
          <p:cNvSpPr/>
          <p:nvPr/>
        </p:nvSpPr>
        <p:spPr>
          <a:xfrm>
            <a:off x="465840" y="1508040"/>
            <a:ext cx="3580560" cy="3899160"/>
          </a:xfrm>
          <a:prstGeom prst="roundRect">
            <a:avLst>
              <a:gd name="adj" fmla="val 6346"/>
            </a:avLst>
          </a:prstGeom>
          <a:noFill/>
          <a:ln>
            <a:solidFill>
              <a:srgbClr val="0070c0"/>
            </a:solidFill>
            <a:prstDash val="sys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Tw Cen MT"/>
            </a:endParaRPr>
          </a:p>
        </p:txBody>
      </p:sp>
      <p:sp>
        <p:nvSpPr>
          <p:cNvPr id="177" name="Rechteck: abgerundete Ecken 44"/>
          <p:cNvSpPr/>
          <p:nvPr/>
        </p:nvSpPr>
        <p:spPr>
          <a:xfrm>
            <a:off x="4749480" y="1508040"/>
            <a:ext cx="2323440" cy="3899160"/>
          </a:xfrm>
          <a:prstGeom prst="roundRect">
            <a:avLst>
              <a:gd name="adj" fmla="val 6346"/>
            </a:avLst>
          </a:prstGeom>
          <a:noFill/>
          <a:ln>
            <a:solidFill>
              <a:srgbClr val="0070c0"/>
            </a:solidFill>
            <a:prstDash val="sys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Tw Cen MT"/>
            </a:endParaRPr>
          </a:p>
        </p:txBody>
      </p:sp>
      <p:pic>
        <p:nvPicPr>
          <p:cNvPr id="178" name="Picture 2" descr="Bruggen Blog: The Neo4j Knowledge Graph"/>
          <p:cNvPicPr/>
          <p:nvPr/>
        </p:nvPicPr>
        <p:blipFill>
          <a:blip r:embed="rId14"/>
          <a:srcRect l="15196" t="22662" r="13544" b="3445"/>
          <a:stretch/>
        </p:blipFill>
        <p:spPr>
          <a:xfrm>
            <a:off x="8197560" y="4762800"/>
            <a:ext cx="1062000" cy="523800"/>
          </a:xfrm>
          <a:prstGeom prst="rect">
            <a:avLst/>
          </a:prstGeom>
          <a:ln w="0">
            <a:noFill/>
          </a:ln>
        </p:spPr>
      </p:pic>
      <p:sp>
        <p:nvSpPr>
          <p:cNvPr id="179" name="Rechteck: abgerundete Ecken 46"/>
          <p:cNvSpPr/>
          <p:nvPr/>
        </p:nvSpPr>
        <p:spPr>
          <a:xfrm>
            <a:off x="7977600" y="4201560"/>
            <a:ext cx="1504800" cy="1248120"/>
          </a:xfrm>
          <a:prstGeom prst="roundRect">
            <a:avLst>
              <a:gd name="adj" fmla="val 6346"/>
            </a:avLst>
          </a:prstGeom>
          <a:noFill/>
          <a:ln>
            <a:solidFill>
              <a:srgbClr val="0070c0"/>
            </a:solidFill>
            <a:prstDash val="sysDash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uFillTx/>
              <a:latin typeface="Tw Cen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0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6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7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8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9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theme1.xml><?xml version="1.0" encoding="utf-8"?>
<a:theme xmlns:a="http://schemas.openxmlformats.org/drawingml/2006/main" xmlns:r="http://schemas.openxmlformats.org/officeDocument/2006/relationships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3000"/>
                <a:lumMod val="100000"/>
              </a:schemeClr>
            </a:gs>
            <a:gs pos="100000">
              <a:schemeClr val="phClr">
                <a:tint val="61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tint val="100000"/>
                <a:shade val="85000"/>
                <a:lumMod val="100000"/>
              </a:schemeClr>
            </a:gs>
            <a:gs pos="100000">
              <a:schemeClr val="phClr">
                <a:tint val="90000"/>
                <a:shade val="100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</a:schemeClr>
        </a:solidFill>
        <a:blipFill rotWithShape="1">
          <a:blip r:embed="rId1"/>
          <a:srcRect l="0" t="0" r="0" b="0"/>
          <a:tile tx="0" ty="0" sx="40000" sy="40000" flip="none" algn="tl"/>
        </a:blip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3000"/>
                <a:lumMod val="100000"/>
              </a:schemeClr>
            </a:gs>
            <a:gs pos="100000">
              <a:schemeClr val="phClr">
                <a:tint val="61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tint val="100000"/>
                <a:shade val="85000"/>
                <a:lumMod val="100000"/>
              </a:schemeClr>
            </a:gs>
            <a:gs pos="100000">
              <a:schemeClr val="phClr">
                <a:tint val="90000"/>
                <a:shade val="100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</a:schemeClr>
        </a:solidFill>
        <a:blipFill rotWithShape="1">
          <a:blip r:embed="rId1"/>
          <a:srcRect l="0" t="0" r="0" b="0"/>
          <a:tile tx="0" ty="0" sx="40000" sy="40000" flip="none" algn="tl"/>
        </a:blip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3000"/>
                <a:lumMod val="100000"/>
              </a:schemeClr>
            </a:gs>
            <a:gs pos="100000">
              <a:schemeClr val="phClr">
                <a:tint val="61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tint val="100000"/>
                <a:shade val="85000"/>
                <a:lumMod val="100000"/>
              </a:schemeClr>
            </a:gs>
            <a:gs pos="100000">
              <a:schemeClr val="phClr">
                <a:tint val="90000"/>
                <a:shade val="100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</a:schemeClr>
        </a:solidFill>
        <a:blipFill rotWithShape="1">
          <a:blip r:embed="rId1"/>
          <a:srcRect l="0" t="0" r="0" b="0"/>
          <a:tile tx="0" ty="0" sx="40000" sy="40000" flip="none" algn="tl"/>
        </a:blip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3000"/>
                <a:lumMod val="100000"/>
              </a:schemeClr>
            </a:gs>
            <a:gs pos="100000">
              <a:schemeClr val="phClr">
                <a:tint val="61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tint val="100000"/>
                <a:shade val="85000"/>
                <a:lumMod val="100000"/>
              </a:schemeClr>
            </a:gs>
            <a:gs pos="100000">
              <a:schemeClr val="phClr">
                <a:tint val="90000"/>
                <a:shade val="100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</a:schemeClr>
        </a:solidFill>
        <a:blipFill rotWithShape="1">
          <a:blip r:embed="rId1"/>
          <a:srcRect l="0" t="0" r="0" b="0"/>
          <a:tile tx="0" ty="0" sx="40000" sy="40000" flip="none" algn="tl"/>
        </a:blip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3000"/>
                <a:lumMod val="100000"/>
              </a:schemeClr>
            </a:gs>
            <a:gs pos="100000">
              <a:schemeClr val="phClr">
                <a:tint val="61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tint val="100000"/>
                <a:shade val="85000"/>
                <a:lumMod val="100000"/>
              </a:schemeClr>
            </a:gs>
            <a:gs pos="100000">
              <a:schemeClr val="phClr">
                <a:tint val="90000"/>
                <a:shade val="100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</a:schemeClr>
        </a:solidFill>
        <a:blipFill rotWithShape="1">
          <a:blip r:embed="rId1"/>
          <a:srcRect l="0" t="0" r="0" b="0"/>
          <a:tile tx="0" ty="0" sx="40000" sy="40000" flip="none" algn="tl"/>
        </a:blip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3000"/>
                <a:lumMod val="100000"/>
              </a:schemeClr>
            </a:gs>
            <a:gs pos="100000">
              <a:schemeClr val="phClr">
                <a:tint val="61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tint val="100000"/>
                <a:shade val="85000"/>
                <a:lumMod val="100000"/>
              </a:schemeClr>
            </a:gs>
            <a:gs pos="100000">
              <a:schemeClr val="phClr">
                <a:tint val="90000"/>
                <a:shade val="100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</a:schemeClr>
        </a:solidFill>
        <a:blipFill rotWithShape="1">
          <a:blip r:embed="rId1"/>
          <a:srcRect l="0" t="0" r="0" b="0"/>
          <a:tile tx="0" ty="0" sx="40000" sy="40000" flip="none" algn="tl"/>
        </a:blip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3000"/>
                <a:lumMod val="100000"/>
              </a:schemeClr>
            </a:gs>
            <a:gs pos="100000">
              <a:schemeClr val="phClr">
                <a:tint val="61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tint val="100000"/>
                <a:shade val="85000"/>
                <a:lumMod val="100000"/>
              </a:schemeClr>
            </a:gs>
            <a:gs pos="100000">
              <a:schemeClr val="phClr">
                <a:tint val="90000"/>
                <a:shade val="100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</a:schemeClr>
        </a:solidFill>
        <a:blipFill rotWithShape="1">
          <a:blip r:embed="rId1"/>
          <a:srcRect l="0" t="0" r="0" b="0"/>
          <a:tile tx="0" ty="0" sx="40000" sy="40000" flip="none" algn="tl"/>
        </a:blip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3000"/>
                <a:lumMod val="100000"/>
              </a:schemeClr>
            </a:gs>
            <a:gs pos="100000">
              <a:schemeClr val="phClr">
                <a:tint val="61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tint val="100000"/>
                <a:shade val="85000"/>
                <a:lumMod val="100000"/>
              </a:schemeClr>
            </a:gs>
            <a:gs pos="100000">
              <a:schemeClr val="phClr">
                <a:tint val="90000"/>
                <a:shade val="100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</a:schemeClr>
        </a:solidFill>
        <a:blipFill rotWithShape="1">
          <a:blip r:embed="rId1"/>
          <a:srcRect l="0" t="0" r="0" b="0"/>
          <a:tile tx="0" ty="0" sx="40000" sy="40000" flip="none" algn="tl"/>
        </a:blip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3000"/>
                <a:lumMod val="100000"/>
              </a:schemeClr>
            </a:gs>
            <a:gs pos="100000">
              <a:schemeClr val="phClr">
                <a:tint val="61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tint val="100000"/>
                <a:shade val="85000"/>
                <a:lumMod val="100000"/>
              </a:schemeClr>
            </a:gs>
            <a:gs pos="100000">
              <a:schemeClr val="phClr">
                <a:tint val="90000"/>
                <a:shade val="100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</a:schemeClr>
        </a:solidFill>
        <a:blipFill rotWithShape="1">
          <a:blip r:embed="rId1"/>
          <a:srcRect l="0" t="0" r="0" b="0"/>
          <a:tile tx="0" ty="0" sx="40000" sy="40000" flip="none" algn="tl"/>
        </a:blip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3000"/>
                <a:lumMod val="100000"/>
              </a:schemeClr>
            </a:gs>
            <a:gs pos="100000">
              <a:schemeClr val="phClr">
                <a:tint val="61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tint val="100000"/>
                <a:shade val="85000"/>
                <a:lumMod val="100000"/>
              </a:schemeClr>
            </a:gs>
            <a:gs pos="100000">
              <a:schemeClr val="phClr">
                <a:tint val="90000"/>
                <a:shade val="100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</a:schemeClr>
        </a:solidFill>
        <a:blipFill rotWithShape="1">
          <a:blip r:embed="rId1"/>
          <a:srcRect l="0" t="0" r="0" b="0"/>
          <a:tile tx="0" ty="0" sx="40000" sy="40000" flip="none" algn="tl"/>
        </a:blip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3000"/>
                <a:lumMod val="100000"/>
              </a:schemeClr>
            </a:gs>
            <a:gs pos="100000">
              <a:schemeClr val="phClr">
                <a:tint val="61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tint val="100000"/>
                <a:shade val="85000"/>
                <a:lumMod val="100000"/>
              </a:schemeClr>
            </a:gs>
            <a:gs pos="100000">
              <a:schemeClr val="phClr">
                <a:tint val="90000"/>
                <a:shade val="100000"/>
                <a:lumMod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190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</a:schemeClr>
        </a:solidFill>
        <a:blipFill rotWithShape="1">
          <a:blip r:embed="rId1"/>
          <a:srcRect l="0" t="0" r="0" b="0"/>
          <a:tile tx="0" ty="0" sx="40000" sy="40000" flip="none" algn="tl"/>
        </a:blip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71af3243-3dd4-4a8d-8c0d-dd76da1f02a5"/>
    <ds:schemaRef ds:uri="http://purl.org/dc/elements/1.1/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„Integral“</Template>
  <TotalTime>0</TotalTime>
  <Application>LibreOffice/24.8.3.2$Linux_X86_64 LibreOffice_project/e14c9fdd1f585efcbb2c5363087a99d20928d522</Application>
  <AppVersion>15.0000</AppVersion>
  <Words>682</Words>
  <Paragraphs>133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2024-02-01T05:23:12Z</dcterms:created>
  <dc:creator>Rainer Gogel</dc:creator>
  <dc:description/>
  <dc:language>en-US</dc:language>
  <cp:lastModifiedBy/>
  <dcterms:modified xsi:type="dcterms:W3CDTF">2025-01-19T10:12:01Z</dcterms:modified>
  <cp:revision>66</cp:revision>
  <dc:subject/>
  <dc:title>Titel Lorem Ipsum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10</vt:i4>
  </property>
  <property fmtid="{D5CDD505-2E9C-101B-9397-08002B2CF9AE}" pid="4" name="PresentationFormat">
    <vt:lpwstr>A4-Papier (210 x 297 mm)</vt:lpwstr>
  </property>
  <property fmtid="{D5CDD505-2E9C-101B-9397-08002B2CF9AE}" pid="5" name="Slides">
    <vt:i4>17</vt:i4>
  </property>
</Properties>
</file>